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409" r:id="rId6"/>
    <p:sldId id="410" r:id="rId7"/>
    <p:sldId id="278" r:id="rId8"/>
    <p:sldId id="411" r:id="rId9"/>
    <p:sldId id="412" r:id="rId10"/>
    <p:sldId id="413" r:id="rId11"/>
    <p:sldId id="282" r:id="rId12"/>
    <p:sldId id="414" r:id="rId13"/>
    <p:sldId id="415" r:id="rId14"/>
    <p:sldId id="416" r:id="rId15"/>
    <p:sldId id="417" r:id="rId16"/>
    <p:sldId id="418" r:id="rId17"/>
    <p:sldId id="408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558B"/>
    <a:srgbClr val="29436D"/>
    <a:srgbClr val="F2F2F2"/>
    <a:srgbClr val="20345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20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7B52B7-7909-4539-AEBE-2699BA1BA90C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6082F-DAC3-45B3-BD26-FA0F0DD13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872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96082F-DAC3-45B3-BD26-FA0F0DD13B0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004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96082F-DAC3-45B3-BD26-FA0F0DD13B0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24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F8CF-FCD6-4DDB-8E0B-1F3EBE1E1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002C86-9701-48C5-AF6C-A0EB26D8A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BDE6EA-A4CF-44B8-AECB-FA9A5C839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D8AE0A-F423-4179-8D62-34AD7864A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3CFD01-D84C-4D83-B8C9-845998321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789D46C-D91D-4CC8-AC5F-9D0054119A9E}"/>
              </a:ext>
            </a:extLst>
          </p:cNvPr>
          <p:cNvSpPr/>
          <p:nvPr userDrawn="1"/>
        </p:nvSpPr>
        <p:spPr>
          <a:xfrm>
            <a:off x="986" y="0"/>
            <a:ext cx="12192000" cy="6851921"/>
          </a:xfrm>
          <a:prstGeom prst="rect">
            <a:avLst/>
          </a:prstGeom>
          <a:solidFill>
            <a:srgbClr val="34558B"/>
          </a:solidFill>
          <a:ln>
            <a:solidFill>
              <a:srgbClr val="3455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8222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E909C-6679-4403-BE23-614C75D66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CCBA7D-4A86-4067-9587-DB3A380F40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B8D7A9-A3C6-4DA2-94F3-CF3295200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1B593D-3A68-422C-9309-2504D426D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20548A-22D3-4EE8-8A73-DBF8DFA8A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274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DBD0A7F-6836-45C1-88FD-E6059AA0FB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848B87-20E9-4033-A9EE-AB998A654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773B8B-994F-440C-A6CF-C0710B8B5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610A49-B152-48E6-93C8-3D438597F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2A47CF-FE7A-4F67-AA11-89CE9C484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501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B036F-DB69-45EC-883A-BF7FB28C9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1669BD-83B4-4E83-AC48-CA6ACECE3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39072D-2BE9-41BB-994B-89BDE7093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A074CB-365F-42A8-B091-F7ECE0597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54285D-21D4-497F-959D-498C7C75F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053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77650E-6307-4CB6-81C9-0F089F7FE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5E8F79-BF7C-45D3-8A41-066F12962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475BDC-A5E7-413F-86FA-EC70A2328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7E31D7-B880-4F49-83BE-3FA6D96B1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6368B4-6451-4EB9-9F2A-6A2C5B275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173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3532DE-42C4-4F6B-9740-9DD2D5815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65667-06B3-41B9-81B1-BAB40A8CAD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78FB20-0E9F-4D7C-B612-C47BD19138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551BDA-7EEB-43AB-93DD-8C9A07F29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859106-2859-4280-AA04-9CC1D17E8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ACB5D0-D48C-4215-9C99-8A6DF82F7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099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85599-CE84-467B-958E-933548CA7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BE6E1D-E6DF-4B87-B4AB-BF89E1AEA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CE9645-82E6-45F4-838B-5FA5351AD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1C38A9-5F9C-4D12-AFCF-0F1FBB5BC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1879208-96E7-4A6A-8C17-E64D9F81D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A949AAA-3E57-413C-9340-39E91E990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894F9EF-36DA-4ACB-A929-D1B0D40C0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D3E45F-FCDB-4F86-B088-F795FA43A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368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2B97D1-BCDD-45A0-A603-4D3071046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DC1304C-BB6B-4033-AE1A-0FE2636D9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8286A0-22EA-4DEE-97D9-B901753D9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6C29314-29B1-4B7B-B332-13CE813AD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795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C3CEEA9-FC1A-49D7-8780-465D3026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8A2E41-BFBB-4B4F-934A-A84A45810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3EB016-8CF8-40D7-9157-9AF823B7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3049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A9923C-93D1-4C34-9874-409CF153A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74A377-96FD-4141-BC66-A3138C4FC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333658-3590-4AC1-B307-AA756B1511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47AF90-40D4-400D-8749-4D42BFDBE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637DEC-5553-46D1-BA73-38D4B8FBD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E6498B-296D-41AD-9E8A-8ED4D125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570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43FA1E-B1AA-4F37-B5E2-3CFFD4216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6B18FC6-EFB8-489A-847B-371E4C3505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E02100-8049-4A5F-A9FA-A567F476DB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D432A6-FFCF-492A-B334-63D57DC0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824CC0-EEEF-400D-8434-ED846F197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A0125D-62DF-487E-9C31-6ED460273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937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F70F0C-3B7C-4A3D-AA28-1142C3D9E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192F5E-34A5-4435-A18A-EC21F41E9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67AF66-1FA9-4C02-9895-96A3AD96BE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2AED13-1F0A-437C-B7F1-E8AA832F4A76}" type="datetimeFigureOut">
              <a:rPr lang="ko-KR" altLang="en-US" smtClean="0"/>
              <a:t>2022-05-04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22B561-4642-4D54-B2F5-E772FCD387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C7AF27-E769-4241-AC79-634BA31FAC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065A1-861F-49F8-BC12-0277EEF5A4F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6EBC227-FD2E-43E2-AEA3-B16322968A1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3810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ripyapp.com/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17A7CE-A3EC-47A4-B07E-A5658F66E3A0}"/>
              </a:ext>
            </a:extLst>
          </p:cNvPr>
          <p:cNvSpPr txBox="1"/>
          <p:nvPr/>
        </p:nvSpPr>
        <p:spPr>
          <a:xfrm>
            <a:off x="832927" y="1934387"/>
            <a:ext cx="574519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TRIPY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6B392BB-6BDF-4E62-9E9A-DAB0994BA2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7068" y="1781101"/>
            <a:ext cx="1635039" cy="16350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C3F74C-1BDC-44B4-B235-E5579E5591DF}"/>
              </a:ext>
            </a:extLst>
          </p:cNvPr>
          <p:cNvSpPr txBox="1"/>
          <p:nvPr/>
        </p:nvSpPr>
        <p:spPr>
          <a:xfrm>
            <a:off x="832927" y="1884575"/>
            <a:ext cx="57451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TRIP</a:t>
            </a:r>
            <a:r>
              <a:rPr lang="ko-KR" altLang="en-US" sz="20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+</a:t>
            </a:r>
            <a:r>
              <a:rPr lang="ko-KR" altLang="en-US" sz="20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PARTY</a:t>
            </a:r>
            <a:r>
              <a:rPr lang="ko-KR" altLang="en-US" sz="20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ACD771-80A8-44AA-9B86-245B687C42F7}"/>
              </a:ext>
            </a:extLst>
          </p:cNvPr>
          <p:cNvSpPr txBox="1"/>
          <p:nvPr/>
        </p:nvSpPr>
        <p:spPr>
          <a:xfrm>
            <a:off x="978366" y="5130873"/>
            <a:ext cx="29009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2016184005 </a:t>
            </a:r>
            <a:r>
              <a:rPr lang="ko-KR" altLang="en-US" sz="2000" dirty="0" err="1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김의진</a:t>
            </a:r>
            <a:endParaRPr lang="en-US" altLang="ko-KR" sz="2000" dirty="0">
              <a:solidFill>
                <a:srgbClr val="B0BDCC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2000" dirty="0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2017184014 </a:t>
            </a:r>
            <a:r>
              <a:rPr lang="ko-KR" altLang="en-US" sz="2000" dirty="0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박재홍</a:t>
            </a:r>
            <a:endParaRPr lang="en-US" altLang="ko-KR" sz="2000" dirty="0">
              <a:solidFill>
                <a:srgbClr val="B0BDCC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sz="2000" dirty="0">
              <a:solidFill>
                <a:srgbClr val="B0BDCC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ko-KR" altLang="en-US" sz="2000" dirty="0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지도교수 </a:t>
            </a:r>
            <a:r>
              <a:rPr lang="ko-KR" altLang="en-US" sz="2000" dirty="0" err="1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정내훈</a:t>
            </a:r>
            <a:r>
              <a:rPr lang="ko-KR" altLang="en-US" sz="2000" dirty="0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교수님</a:t>
            </a:r>
            <a:endParaRPr lang="en-US" altLang="ko-KR" sz="2000" dirty="0">
              <a:solidFill>
                <a:srgbClr val="B0BDCC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AA3B0-506D-480E-AD55-58D062E27033}"/>
              </a:ext>
            </a:extLst>
          </p:cNvPr>
          <p:cNvSpPr txBox="1"/>
          <p:nvPr/>
        </p:nvSpPr>
        <p:spPr>
          <a:xfrm>
            <a:off x="8466541" y="6353189"/>
            <a:ext cx="3896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2022</a:t>
            </a:r>
            <a:r>
              <a:rPr lang="ko-KR" altLang="en-US" dirty="0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년도 졸업작품 설계</a:t>
            </a:r>
            <a:r>
              <a:rPr lang="en-US" altLang="ko-KR" dirty="0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</a:t>
            </a:r>
            <a:r>
              <a:rPr lang="ko-KR" altLang="en-US" dirty="0">
                <a:solidFill>
                  <a:srgbClr val="B0BDCC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발표</a:t>
            </a:r>
            <a:endParaRPr lang="en-US" altLang="ko-KR" dirty="0">
              <a:solidFill>
                <a:srgbClr val="B0BDCC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8702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F4755-A5F9-439E-A62D-926355B567E5}"/>
              </a:ext>
            </a:extLst>
          </p:cNvPr>
          <p:cNvSpPr txBox="1"/>
          <p:nvPr/>
        </p:nvSpPr>
        <p:spPr>
          <a:xfrm>
            <a:off x="523459" y="671731"/>
            <a:ext cx="6021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서비스 소개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업적서비스</a:t>
            </a:r>
            <a:endParaRPr lang="en-US" altLang="ko-KR" sz="16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15698-6C55-41BD-AEF9-9472DE9C9866}"/>
              </a:ext>
            </a:extLst>
          </p:cNvPr>
          <p:cNvSpPr txBox="1"/>
          <p:nvPr/>
        </p:nvSpPr>
        <p:spPr>
          <a:xfrm>
            <a:off x="651238" y="1179666"/>
            <a:ext cx="10895495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ko-KR" altLang="en-US" sz="24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여행지에서 </a:t>
            </a:r>
            <a:r>
              <a:rPr lang="ko-KR" altLang="en-US" sz="2400" b="1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위치</a:t>
            </a:r>
            <a:r>
              <a:rPr lang="en-US" altLang="ko-KR" sz="2400" b="1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400" b="1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사진 기반의 다양한 과제를 클리어하는 업적 기능 </a:t>
            </a:r>
            <a:r>
              <a:rPr lang="ko-KR" altLang="en-US" sz="24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구현 </a:t>
            </a:r>
            <a:endParaRPr lang="en-US" altLang="ko-KR" sz="24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C2B71E-BB83-4A9D-B33F-E3C6F03F7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1654" y="1641329"/>
            <a:ext cx="2334699" cy="50528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E2D885A-E8FE-410F-8B44-37B4BF06EB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118" y="1641330"/>
            <a:ext cx="2334698" cy="5052874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AEF91203-E230-4E58-BC3E-F2F0CD4992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852" y="1687601"/>
            <a:ext cx="2410380" cy="5216669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2122D198-13F0-4FBC-A5CC-82421C7769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82" y="1641331"/>
            <a:ext cx="2334698" cy="505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04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BCF8B89-6D77-41E5-9580-945108910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094" y="104919"/>
            <a:ext cx="3033023" cy="653852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F4755-A5F9-439E-A62D-926355B567E5}"/>
              </a:ext>
            </a:extLst>
          </p:cNvPr>
          <p:cNvSpPr txBox="1"/>
          <p:nvPr/>
        </p:nvSpPr>
        <p:spPr>
          <a:xfrm>
            <a:off x="523459" y="671731"/>
            <a:ext cx="3511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서비스 소개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꾸미기 공간</a:t>
            </a:r>
            <a:endParaRPr lang="en-US" altLang="ko-KR" sz="16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0E47942-4FC3-42B4-AE15-822DC56A3302}"/>
              </a:ext>
            </a:extLst>
          </p:cNvPr>
          <p:cNvSpPr/>
          <p:nvPr/>
        </p:nvSpPr>
        <p:spPr>
          <a:xfrm>
            <a:off x="4302516" y="5764036"/>
            <a:ext cx="3032601" cy="879410"/>
          </a:xfrm>
          <a:prstGeom prst="rect">
            <a:avLst/>
          </a:prstGeom>
          <a:noFill/>
          <a:ln w="28575">
            <a:solidFill>
              <a:srgbClr val="2943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0B63D62C-4AE6-4E1E-ADF2-13693B5E0C58}"/>
              </a:ext>
            </a:extLst>
          </p:cNvPr>
          <p:cNvSpPr txBox="1"/>
          <p:nvPr/>
        </p:nvSpPr>
        <p:spPr>
          <a:xfrm>
            <a:off x="7671498" y="5320007"/>
            <a:ext cx="4313651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가방          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     건물 건설하기</a:t>
            </a:r>
            <a:endParaRPr lang="en-US" altLang="ko-KR" sz="16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여권          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     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모임 서비스로 돌아가기</a:t>
            </a:r>
            <a:endParaRPr lang="en-US" altLang="ko-KR" sz="16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도구          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     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건물 꾸미기 공간 수정하기</a:t>
            </a:r>
            <a:endParaRPr lang="en-US" altLang="ko-KR" sz="16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책             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     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업적 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or 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갤러리 기능</a:t>
            </a:r>
            <a:endParaRPr lang="en-US" altLang="ko-KR" sz="16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벨             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     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친구 추가 및 친구 지역 이동</a:t>
            </a:r>
            <a:endParaRPr lang="en-US" altLang="ko-KR" sz="16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72A6A22-4B07-43EC-951C-2A3A9DDC6F49}"/>
              </a:ext>
            </a:extLst>
          </p:cNvPr>
          <p:cNvSpPr/>
          <p:nvPr/>
        </p:nvSpPr>
        <p:spPr>
          <a:xfrm>
            <a:off x="6207798" y="668631"/>
            <a:ext cx="1039308" cy="683514"/>
          </a:xfrm>
          <a:prstGeom prst="rect">
            <a:avLst/>
          </a:prstGeom>
          <a:noFill/>
          <a:ln w="28575">
            <a:solidFill>
              <a:srgbClr val="2943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4" name="TextBox 8">
            <a:extLst>
              <a:ext uri="{FF2B5EF4-FFF2-40B4-BE49-F238E27FC236}">
                <a16:creationId xmlns:a16="http://schemas.microsoft.com/office/drawing/2014/main" id="{D460BCE3-4D12-4DC3-AECC-D712D26C3345}"/>
              </a:ext>
            </a:extLst>
          </p:cNvPr>
          <p:cNvSpPr txBox="1"/>
          <p:nvPr/>
        </p:nvSpPr>
        <p:spPr>
          <a:xfrm>
            <a:off x="7439621" y="1002445"/>
            <a:ext cx="1727165" cy="73866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스패너 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설정</a:t>
            </a:r>
            <a:endParaRPr lang="en-US" altLang="ko-KR" sz="14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계산기 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– 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환전소</a:t>
            </a:r>
            <a:endParaRPr lang="en-US" altLang="ko-KR" sz="14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400" kern="0" dirty="0" err="1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잉크펜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방명록</a:t>
            </a:r>
            <a:endParaRPr lang="en-US" altLang="ko-KR" sz="14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5E3030AD-1F83-4413-9EC0-1E1C95BA76DA}"/>
              </a:ext>
            </a:extLst>
          </p:cNvPr>
          <p:cNvSpPr txBox="1"/>
          <p:nvPr/>
        </p:nvSpPr>
        <p:spPr>
          <a:xfrm>
            <a:off x="7439621" y="668631"/>
            <a:ext cx="3740619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모임 서비스와 연동되는 재화</a:t>
            </a:r>
            <a:endParaRPr lang="en-US" altLang="ko-KR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5AB65BE-4592-407A-ADC5-17081203B3C6}"/>
              </a:ext>
            </a:extLst>
          </p:cNvPr>
          <p:cNvSpPr/>
          <p:nvPr/>
        </p:nvSpPr>
        <p:spPr>
          <a:xfrm>
            <a:off x="4302516" y="668631"/>
            <a:ext cx="1884275" cy="936810"/>
          </a:xfrm>
          <a:prstGeom prst="rect">
            <a:avLst/>
          </a:prstGeom>
          <a:noFill/>
          <a:ln w="28575">
            <a:solidFill>
              <a:srgbClr val="2943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59F1D49-5B5F-44FB-B130-AC27B738387B}"/>
              </a:ext>
            </a:extLst>
          </p:cNvPr>
          <p:cNvSpPr txBox="1"/>
          <p:nvPr/>
        </p:nvSpPr>
        <p:spPr>
          <a:xfrm>
            <a:off x="7603706" y="2486497"/>
            <a:ext cx="4449237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en-US" altLang="ko-KR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&lt;</a:t>
            </a:r>
            <a:r>
              <a:rPr lang="ko-KR" altLang="en-US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이용 용도 </a:t>
            </a:r>
            <a:r>
              <a:rPr lang="en-US" altLang="ko-KR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&gt; ( </a:t>
            </a:r>
            <a:r>
              <a:rPr lang="ko-KR" altLang="en-US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현재 나무 </a:t>
            </a:r>
            <a:r>
              <a:rPr lang="en-US" altLang="ko-KR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)</a:t>
            </a:r>
          </a:p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endParaRPr lang="en-US" altLang="ko-KR" sz="10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나무들은 </a:t>
            </a:r>
            <a:r>
              <a:rPr lang="ko-KR" altLang="en-US" sz="1600" b="1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랜덤 재화를 생성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합니다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</a:t>
            </a:r>
          </a:p>
          <a:p>
            <a:pPr marL="285750" indent="-285750" fontAlgn="base" latinLnBrk="0">
              <a:buFont typeface="Arial" panose="020B0604020202020204" pitchFamily="34" charset="0"/>
              <a:buChar char="•"/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3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가지 재화가 확률적으로 등장 </a:t>
            </a:r>
            <a:endParaRPr lang="en-US" altLang="ko-KR" sz="16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85750" indent="-285750" fontAlgn="base" latinLnBrk="0">
              <a:buFont typeface="Arial" panose="020B0604020202020204" pitchFamily="34" charset="0"/>
              <a:buChar char="•"/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적은 양의 머니 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40%, 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많은 양의 머니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</a:p>
          <a:p>
            <a:pPr marL="285750" indent="-285750" fontAlgn="base" latinLnBrk="0">
              <a:buFont typeface="Arial" panose="020B0604020202020204" pitchFamily="34" charset="0"/>
              <a:buChar char="•"/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30%, 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재화 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20%, </a:t>
            </a:r>
            <a:r>
              <a:rPr lang="ko-KR" altLang="en-US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특수 재화 </a:t>
            </a:r>
            <a:r>
              <a:rPr lang="en-US" altLang="ko-KR" sz="16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10%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AF294C-9D45-44A7-B8B5-56CEF32321F7}"/>
              </a:ext>
            </a:extLst>
          </p:cNvPr>
          <p:cNvSpPr txBox="1"/>
          <p:nvPr/>
        </p:nvSpPr>
        <p:spPr>
          <a:xfrm>
            <a:off x="98537" y="2811294"/>
            <a:ext cx="4203768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en-US" altLang="ko-KR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&lt; </a:t>
            </a:r>
            <a:r>
              <a:rPr lang="ko-KR" altLang="en-US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이용 용도 </a:t>
            </a:r>
            <a:r>
              <a:rPr lang="en-US" altLang="ko-KR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&gt; (</a:t>
            </a:r>
            <a:r>
              <a:rPr lang="ko-KR" altLang="en-US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현재 건물 </a:t>
            </a:r>
            <a:r>
              <a:rPr lang="en-US" altLang="ko-KR" sz="20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)</a:t>
            </a:r>
          </a:p>
          <a:p>
            <a:pPr algn="r"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endParaRPr lang="en-US" altLang="ko-KR" sz="10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228600" indent="-228600" algn="r" fontAlgn="base" latinLnBrk="0">
              <a:buAutoNum type="arabicPeriod"/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생산 건물은 일정 시간마다 특수 </a:t>
            </a:r>
            <a:r>
              <a:rPr lang="ko-KR" altLang="en-US" sz="1400" b="1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재화를 생성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</a:p>
          <a:p>
            <a:pPr algn="r"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( 24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시간에 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 생성 시간 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)</a:t>
            </a:r>
          </a:p>
          <a:p>
            <a:pPr algn="r"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endParaRPr lang="en-US" altLang="ko-KR" sz="14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algn="r"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2. </a:t>
            </a:r>
            <a:r>
              <a:rPr lang="ko-KR" altLang="en-US" sz="1400" b="1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추억을 기념하는 사진첩으로 사용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endParaRPr lang="en-US" altLang="ko-KR" sz="14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algn="r"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Ex ) 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건물의 이름 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=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“2021.10.31. </a:t>
            </a:r>
          </a:p>
          <a:p>
            <a:pPr algn="r"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누구와 함께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~”</a:t>
            </a:r>
            <a:r>
              <a:rPr lang="ko-KR" altLang="en-US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로 설정한 후 사진들을 보관합니다</a:t>
            </a:r>
            <a:r>
              <a:rPr lang="en-US" altLang="ko-KR" sz="1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6775E59-28B5-41D1-9321-3415B5A31F36}"/>
              </a:ext>
            </a:extLst>
          </p:cNvPr>
          <p:cNvSpPr/>
          <p:nvPr/>
        </p:nvSpPr>
        <p:spPr>
          <a:xfrm>
            <a:off x="4302516" y="2811294"/>
            <a:ext cx="3032601" cy="2265039"/>
          </a:xfrm>
          <a:prstGeom prst="rect">
            <a:avLst/>
          </a:prstGeom>
          <a:noFill/>
          <a:ln w="28575">
            <a:solidFill>
              <a:srgbClr val="2943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8348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F4755-A5F9-439E-A62D-926355B567E5}"/>
              </a:ext>
            </a:extLst>
          </p:cNvPr>
          <p:cNvSpPr txBox="1"/>
          <p:nvPr/>
        </p:nvSpPr>
        <p:spPr>
          <a:xfrm>
            <a:off x="523459" y="671731"/>
            <a:ext cx="6021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서비스 소개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로그인 서비스</a:t>
            </a:r>
            <a:endParaRPr lang="en-US" altLang="ko-KR" sz="16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15698-6C55-41BD-AEF9-9472DE9C9866}"/>
              </a:ext>
            </a:extLst>
          </p:cNvPr>
          <p:cNvSpPr txBox="1"/>
          <p:nvPr/>
        </p:nvSpPr>
        <p:spPr>
          <a:xfrm>
            <a:off x="651238" y="1179666"/>
            <a:ext cx="10895495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ko-KR" altLang="en-US" sz="24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간편 로그인</a:t>
            </a:r>
            <a:r>
              <a:rPr lang="en-US" altLang="ko-KR" sz="24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4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로컬 로그인</a:t>
            </a:r>
            <a:r>
              <a:rPr lang="en-US" altLang="ko-KR" sz="24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4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관리자 페이지 구현 </a:t>
            </a:r>
            <a:endParaRPr lang="en-US" altLang="ko-KR" sz="2400" kern="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2C31B32-B8FD-412E-9555-D507BE21A2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396" y="1941917"/>
            <a:ext cx="2008115" cy="434606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EE4068E-99B3-43B8-BBB8-9139893435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983" y="1984421"/>
            <a:ext cx="1988476" cy="4303562"/>
          </a:xfrm>
          <a:prstGeom prst="rect">
            <a:avLst/>
          </a:prstGeom>
        </p:spPr>
      </p:pic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0B0CC7C2-D237-4E9A-9D9C-716B580FEC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932" y="1984421"/>
            <a:ext cx="1941479" cy="420184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5B13051-D334-476D-9D62-E3709C168B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883" y="1984421"/>
            <a:ext cx="1988477" cy="4303562"/>
          </a:xfrm>
          <a:prstGeom prst="rect">
            <a:avLst/>
          </a:prstGeom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C0897859-41C0-4131-9E93-822BE60F0C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89" y="1984421"/>
            <a:ext cx="1988476" cy="430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90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A250B6-8419-4D16-A570-53C781218FB6}"/>
              </a:ext>
            </a:extLst>
          </p:cNvPr>
          <p:cNvSpPr txBox="1"/>
          <p:nvPr/>
        </p:nvSpPr>
        <p:spPr>
          <a:xfrm>
            <a:off x="523460" y="671731"/>
            <a:ext cx="2868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>
                <a:solidFill>
                  <a:srgbClr val="29436D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문제점 및 보완책</a:t>
            </a:r>
            <a:endParaRPr lang="en-US" altLang="ko-KR" sz="2400" b="1" dirty="0">
              <a:solidFill>
                <a:srgbClr val="29436D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2E061EB9-EC9C-4E87-B409-FA6ABDEBA17B}"/>
              </a:ext>
            </a:extLst>
          </p:cNvPr>
          <p:cNvGrpSpPr/>
          <p:nvPr/>
        </p:nvGrpSpPr>
        <p:grpSpPr>
          <a:xfrm>
            <a:off x="941508" y="1239619"/>
            <a:ext cx="10341008" cy="1850827"/>
            <a:chOff x="-16080" y="3612636"/>
            <a:chExt cx="5053513" cy="185082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9E5D1DD-71E8-4890-B7F7-FBFFB076F452}"/>
                </a:ext>
              </a:extLst>
            </p:cNvPr>
            <p:cNvSpPr txBox="1"/>
            <p:nvPr/>
          </p:nvSpPr>
          <p:spPr>
            <a:xfrm>
              <a:off x="-16080" y="3612636"/>
              <a:ext cx="45293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모임서비스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A997DB1-4D81-4731-86E4-3B330985A9FA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텍스트 기반의 모임 글</a:t>
              </a:r>
              <a:endPara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algn="just"/>
              <a:r>
                <a:rPr lang="en-US" altLang="ko-KR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  -&gt; </a:t>
              </a:r>
              <a:r>
                <a:rPr lang="ko-KR" altLang="en-US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공지사항 글 처럼 사진 및 영상 업로드 기능 지원 예정</a:t>
              </a:r>
              <a:endPara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댓글을 한꺼번에 가져오지</a:t>
              </a:r>
              <a:r>
                <a:rPr lang="en-US" altLang="ko-KR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</a:t>
              </a:r>
              <a:r>
                <a:rPr lang="ko-KR" altLang="en-US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않음</a:t>
              </a:r>
              <a:endPara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algn="just"/>
              <a:r>
                <a:rPr lang="en-US" altLang="ko-KR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  -&gt; SQL </a:t>
              </a:r>
              <a:r>
                <a:rPr lang="ko-KR" altLang="en-US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개선으로 한꺼번에 댓글 리스트를 가져올 수 있도록 지원 예정</a:t>
              </a:r>
              <a:endPara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5269F1F-8AE6-4EEB-BEDE-9CD5317E513D}"/>
              </a:ext>
            </a:extLst>
          </p:cNvPr>
          <p:cNvGrpSpPr/>
          <p:nvPr/>
        </p:nvGrpSpPr>
        <p:grpSpPr>
          <a:xfrm>
            <a:off x="994277" y="3198559"/>
            <a:ext cx="10341008" cy="1235274"/>
            <a:chOff x="-16080" y="3612636"/>
            <a:chExt cx="5053513" cy="123527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DC5DAB3-D0F1-40DF-8861-F30B918D63C9}"/>
                </a:ext>
              </a:extLst>
            </p:cNvPr>
            <p:cNvSpPr txBox="1"/>
            <p:nvPr/>
          </p:nvSpPr>
          <p:spPr>
            <a:xfrm>
              <a:off x="-16080" y="3612636"/>
              <a:ext cx="45293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업적 서비스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62E0C2F-DD39-44BD-BE15-40EB1852B23E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모바일 디바이스에서 디바이스 위치정보를 가져오지 않음</a:t>
              </a:r>
              <a:endPara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algn="just"/>
              <a:r>
                <a:rPr lang="en-US" altLang="ko-KR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  -&gt; </a:t>
              </a:r>
              <a:r>
                <a:rPr lang="ko-KR" altLang="en-US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모바일 디바이스 접속 시 권환 획득</a:t>
              </a:r>
              <a:endPara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4B8B227-AA29-4D7E-8F20-39256C1BC89E}"/>
              </a:ext>
            </a:extLst>
          </p:cNvPr>
          <p:cNvGrpSpPr/>
          <p:nvPr/>
        </p:nvGrpSpPr>
        <p:grpSpPr>
          <a:xfrm>
            <a:off x="991035" y="4683647"/>
            <a:ext cx="10341008" cy="1235274"/>
            <a:chOff x="-16080" y="3612636"/>
            <a:chExt cx="5053513" cy="123527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1A74030-B9BD-4691-9EB4-359D260CC999}"/>
                </a:ext>
              </a:extLst>
            </p:cNvPr>
            <p:cNvSpPr txBox="1"/>
            <p:nvPr/>
          </p:nvSpPr>
          <p:spPr>
            <a:xfrm>
              <a:off x="-16080" y="3612636"/>
              <a:ext cx="45293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꾸미기 공간 서비스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094E493-64B2-4CE5-A857-81FA0E6AE7ED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컨텐츠 개발 지연</a:t>
              </a:r>
              <a:endPara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algn="just"/>
              <a:r>
                <a:rPr lang="en-US" altLang="ko-KR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   -&gt; </a:t>
              </a:r>
              <a:r>
                <a:rPr lang="ko-KR" altLang="en-US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웹 서버 쪽에 대한 내용이 숙지 필요</a:t>
              </a:r>
              <a:r>
                <a:rPr lang="en-US" altLang="ko-KR" sz="20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2836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A250B6-8419-4D16-A570-53C781218FB6}"/>
              </a:ext>
            </a:extLst>
          </p:cNvPr>
          <p:cNvSpPr txBox="1"/>
          <p:nvPr/>
        </p:nvSpPr>
        <p:spPr>
          <a:xfrm>
            <a:off x="523460" y="671731"/>
            <a:ext cx="2868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29436D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향후 개발일정</a:t>
            </a:r>
            <a:endParaRPr lang="en-US" altLang="ko-KR" sz="2400" b="1" dirty="0">
              <a:solidFill>
                <a:srgbClr val="29436D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aphicFrame>
        <p:nvGraphicFramePr>
          <p:cNvPr id="14" name="표 2">
            <a:extLst>
              <a:ext uri="{FF2B5EF4-FFF2-40B4-BE49-F238E27FC236}">
                <a16:creationId xmlns:a16="http://schemas.microsoft.com/office/drawing/2014/main" id="{0759F742-1AB8-4C38-B404-AE86B56584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4512288"/>
              </p:ext>
            </p:extLst>
          </p:nvPr>
        </p:nvGraphicFramePr>
        <p:xfrm>
          <a:off x="767580" y="1364156"/>
          <a:ext cx="10814820" cy="471441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81482">
                  <a:extLst>
                    <a:ext uri="{9D8B030D-6E8A-4147-A177-3AD203B41FA5}">
                      <a16:colId xmlns:a16="http://schemas.microsoft.com/office/drawing/2014/main" val="3704411031"/>
                    </a:ext>
                  </a:extLst>
                </a:gridCol>
                <a:gridCol w="1081482">
                  <a:extLst>
                    <a:ext uri="{9D8B030D-6E8A-4147-A177-3AD203B41FA5}">
                      <a16:colId xmlns:a16="http://schemas.microsoft.com/office/drawing/2014/main" val="517564258"/>
                    </a:ext>
                  </a:extLst>
                </a:gridCol>
                <a:gridCol w="1081482">
                  <a:extLst>
                    <a:ext uri="{9D8B030D-6E8A-4147-A177-3AD203B41FA5}">
                      <a16:colId xmlns:a16="http://schemas.microsoft.com/office/drawing/2014/main" val="4185448158"/>
                    </a:ext>
                  </a:extLst>
                </a:gridCol>
                <a:gridCol w="1089363">
                  <a:extLst>
                    <a:ext uri="{9D8B030D-6E8A-4147-A177-3AD203B41FA5}">
                      <a16:colId xmlns:a16="http://schemas.microsoft.com/office/drawing/2014/main" val="348465582"/>
                    </a:ext>
                  </a:extLst>
                </a:gridCol>
                <a:gridCol w="1073601">
                  <a:extLst>
                    <a:ext uri="{9D8B030D-6E8A-4147-A177-3AD203B41FA5}">
                      <a16:colId xmlns:a16="http://schemas.microsoft.com/office/drawing/2014/main" val="136584281"/>
                    </a:ext>
                  </a:extLst>
                </a:gridCol>
                <a:gridCol w="1081482">
                  <a:extLst>
                    <a:ext uri="{9D8B030D-6E8A-4147-A177-3AD203B41FA5}">
                      <a16:colId xmlns:a16="http://schemas.microsoft.com/office/drawing/2014/main" val="1403291165"/>
                    </a:ext>
                  </a:extLst>
                </a:gridCol>
                <a:gridCol w="1081482">
                  <a:extLst>
                    <a:ext uri="{9D8B030D-6E8A-4147-A177-3AD203B41FA5}">
                      <a16:colId xmlns:a16="http://schemas.microsoft.com/office/drawing/2014/main" val="305000673"/>
                    </a:ext>
                  </a:extLst>
                </a:gridCol>
                <a:gridCol w="1081482">
                  <a:extLst>
                    <a:ext uri="{9D8B030D-6E8A-4147-A177-3AD203B41FA5}">
                      <a16:colId xmlns:a16="http://schemas.microsoft.com/office/drawing/2014/main" val="3461243699"/>
                    </a:ext>
                  </a:extLst>
                </a:gridCol>
                <a:gridCol w="1081482">
                  <a:extLst>
                    <a:ext uri="{9D8B030D-6E8A-4147-A177-3AD203B41FA5}">
                      <a16:colId xmlns:a16="http://schemas.microsoft.com/office/drawing/2014/main" val="3466646581"/>
                    </a:ext>
                  </a:extLst>
                </a:gridCol>
                <a:gridCol w="1081482">
                  <a:extLst>
                    <a:ext uri="{9D8B030D-6E8A-4147-A177-3AD203B41FA5}">
                      <a16:colId xmlns:a16="http://schemas.microsoft.com/office/drawing/2014/main" val="2193970743"/>
                    </a:ext>
                  </a:extLst>
                </a:gridCol>
              </a:tblGrid>
              <a:tr h="3691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~21.12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22.01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22.02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22.03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22.04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22.05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22.06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22.07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22.08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7735282"/>
                  </a:ext>
                </a:extLst>
              </a:tr>
              <a:tr h="72421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660026"/>
                  </a:ext>
                </a:extLst>
              </a:tr>
              <a:tr h="72421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2072218"/>
                  </a:ext>
                </a:extLst>
              </a:tr>
              <a:tr h="72421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181578"/>
                  </a:ext>
                </a:extLst>
              </a:tr>
              <a:tr h="724217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906459"/>
                  </a:ext>
                </a:extLst>
              </a:tr>
              <a:tr h="724217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7598893"/>
                  </a:ext>
                </a:extLst>
              </a:tr>
              <a:tr h="724217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2524739"/>
                  </a:ext>
                </a:extLst>
              </a:tr>
            </a:tbl>
          </a:graphicData>
        </a:graphic>
      </p:graphicFrame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B46A29C4-E9AE-4578-8E69-3835109EB468}"/>
              </a:ext>
            </a:extLst>
          </p:cNvPr>
          <p:cNvSpPr/>
          <p:nvPr/>
        </p:nvSpPr>
        <p:spPr>
          <a:xfrm>
            <a:off x="767579" y="1828115"/>
            <a:ext cx="1006629" cy="594648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BACK-END</a:t>
            </a:r>
            <a:endParaRPr lang="ko-KR" altLang="en-US" sz="1000" dirty="0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5F19DE02-8C46-45EB-8854-9C54B34A4725}"/>
              </a:ext>
            </a:extLst>
          </p:cNvPr>
          <p:cNvSpPr/>
          <p:nvPr/>
        </p:nvSpPr>
        <p:spPr>
          <a:xfrm>
            <a:off x="763029" y="2463022"/>
            <a:ext cx="1006629" cy="46166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/>
              <a:t>모임서비스</a:t>
            </a:r>
            <a:endParaRPr lang="ko-KR" altLang="en-US" sz="1000" dirty="0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EA577697-9E74-4CBA-BAA1-AD191B4551A2}"/>
              </a:ext>
            </a:extLst>
          </p:cNvPr>
          <p:cNvSpPr/>
          <p:nvPr/>
        </p:nvSpPr>
        <p:spPr>
          <a:xfrm>
            <a:off x="763029" y="2964947"/>
            <a:ext cx="1006629" cy="46166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업적서비스</a:t>
            </a: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B526B457-1581-4ED5-BA9B-FA23CDF79FCD}"/>
              </a:ext>
            </a:extLst>
          </p:cNvPr>
          <p:cNvSpPr/>
          <p:nvPr/>
        </p:nvSpPr>
        <p:spPr>
          <a:xfrm>
            <a:off x="777660" y="3451872"/>
            <a:ext cx="1006629" cy="46166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콘텐츠 추가</a:t>
            </a: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93828091-69D9-453F-B819-FE667FE74635}"/>
              </a:ext>
            </a:extLst>
          </p:cNvPr>
          <p:cNvSpPr/>
          <p:nvPr/>
        </p:nvSpPr>
        <p:spPr>
          <a:xfrm>
            <a:off x="777660" y="3953797"/>
            <a:ext cx="1006629" cy="461666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DB </a:t>
            </a:r>
            <a:r>
              <a:rPr lang="ko-KR" altLang="en-US" sz="1000" dirty="0"/>
              <a:t>설계</a:t>
            </a: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A1EB2C99-1B14-4BA5-A913-8F5E9B1B87B4}"/>
              </a:ext>
            </a:extLst>
          </p:cNvPr>
          <p:cNvSpPr/>
          <p:nvPr/>
        </p:nvSpPr>
        <p:spPr>
          <a:xfrm>
            <a:off x="777660" y="4489396"/>
            <a:ext cx="1006629" cy="461666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꾸미기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1AA70AFC-2570-4012-9774-CFD6694D716A}"/>
              </a:ext>
            </a:extLst>
          </p:cNvPr>
          <p:cNvSpPr/>
          <p:nvPr/>
        </p:nvSpPr>
        <p:spPr>
          <a:xfrm>
            <a:off x="777660" y="5024995"/>
            <a:ext cx="1006629" cy="461666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/>
              <a:t>앱개발</a:t>
            </a:r>
            <a:endParaRPr lang="ko-KR" altLang="en-US" sz="1000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6B57B692-01EC-4B4A-ABDC-64AC25C0AF58}"/>
              </a:ext>
            </a:extLst>
          </p:cNvPr>
          <p:cNvSpPr/>
          <p:nvPr/>
        </p:nvSpPr>
        <p:spPr>
          <a:xfrm>
            <a:off x="777660" y="5551781"/>
            <a:ext cx="1006629" cy="461666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보안사항</a:t>
            </a: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E7D60400-1A68-41EF-91CB-312085932A66}"/>
              </a:ext>
            </a:extLst>
          </p:cNvPr>
          <p:cNvSpPr/>
          <p:nvPr/>
        </p:nvSpPr>
        <p:spPr>
          <a:xfrm>
            <a:off x="1957793" y="1828115"/>
            <a:ext cx="6353693" cy="2599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기본 </a:t>
            </a:r>
            <a:r>
              <a:rPr lang="en-US" altLang="ko-KR" sz="1000" dirty="0"/>
              <a:t>API </a:t>
            </a:r>
            <a:r>
              <a:rPr lang="ko-KR" altLang="en-US" sz="1000" dirty="0"/>
              <a:t>개발</a:t>
            </a: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CC08D34F-2785-48EB-86DF-C436D8430C3F}"/>
              </a:ext>
            </a:extLst>
          </p:cNvPr>
          <p:cNvSpPr/>
          <p:nvPr/>
        </p:nvSpPr>
        <p:spPr>
          <a:xfrm>
            <a:off x="6174990" y="2149123"/>
            <a:ext cx="5407410" cy="2599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API </a:t>
            </a:r>
            <a:r>
              <a:rPr lang="ko-KR" altLang="en-US" sz="1000" dirty="0"/>
              <a:t>개선</a:t>
            </a:r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2B635B72-C095-4409-BA0B-71D36A9988DC}"/>
              </a:ext>
            </a:extLst>
          </p:cNvPr>
          <p:cNvSpPr/>
          <p:nvPr/>
        </p:nvSpPr>
        <p:spPr>
          <a:xfrm>
            <a:off x="1957792" y="2467134"/>
            <a:ext cx="2038103" cy="23782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모임서비스 개발</a:t>
            </a: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8DC9E952-A8B6-4585-8375-82A983ED4AE5}"/>
              </a:ext>
            </a:extLst>
          </p:cNvPr>
          <p:cNvSpPr/>
          <p:nvPr/>
        </p:nvSpPr>
        <p:spPr>
          <a:xfrm>
            <a:off x="7225042" y="2704955"/>
            <a:ext cx="1128211" cy="25999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개선</a:t>
            </a: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C9F17C2F-8D0E-425F-A40E-E5006113D5F1}"/>
              </a:ext>
            </a:extLst>
          </p:cNvPr>
          <p:cNvSpPr/>
          <p:nvPr/>
        </p:nvSpPr>
        <p:spPr>
          <a:xfrm>
            <a:off x="3995895" y="2954962"/>
            <a:ext cx="3228317" cy="25999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업적서비스 개발</a:t>
            </a: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31C70F6F-6FAD-4D3C-89D7-00A9134ACB83}"/>
              </a:ext>
            </a:extLst>
          </p:cNvPr>
          <p:cNvSpPr/>
          <p:nvPr/>
        </p:nvSpPr>
        <p:spPr>
          <a:xfrm>
            <a:off x="8322238" y="3166621"/>
            <a:ext cx="1128211" cy="25999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개선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5E963F56-947B-4315-9646-641F29CF08FB}"/>
              </a:ext>
            </a:extLst>
          </p:cNvPr>
          <p:cNvSpPr/>
          <p:nvPr/>
        </p:nvSpPr>
        <p:spPr>
          <a:xfrm>
            <a:off x="7669417" y="3515261"/>
            <a:ext cx="3912983" cy="259992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업적</a:t>
            </a:r>
            <a:r>
              <a:rPr lang="en-US" altLang="ko-KR" sz="1000" dirty="0"/>
              <a:t>, </a:t>
            </a:r>
            <a:r>
              <a:rPr lang="ko-KR" altLang="en-US" sz="1000" dirty="0"/>
              <a:t>여행지 콘텐츠 추가</a:t>
            </a: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7CFE615B-6260-413C-B9BF-7833E8EB07B7}"/>
              </a:ext>
            </a:extLst>
          </p:cNvPr>
          <p:cNvSpPr/>
          <p:nvPr/>
        </p:nvSpPr>
        <p:spPr>
          <a:xfrm>
            <a:off x="2976843" y="3653546"/>
            <a:ext cx="1731635" cy="23782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관광지 연동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9F636533-5BFE-4E9F-AC3D-86CFE287B2F3}"/>
              </a:ext>
            </a:extLst>
          </p:cNvPr>
          <p:cNvSpPr/>
          <p:nvPr/>
        </p:nvSpPr>
        <p:spPr>
          <a:xfrm>
            <a:off x="1924333" y="3981093"/>
            <a:ext cx="6428920" cy="237821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DB </a:t>
            </a:r>
            <a:r>
              <a:rPr lang="ko-KR" altLang="en-US" sz="1000" dirty="0"/>
              <a:t>설계</a:t>
            </a:r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9C24FD0D-C7C6-4C29-8AEF-91B9B831C80C}"/>
              </a:ext>
            </a:extLst>
          </p:cNvPr>
          <p:cNvSpPr/>
          <p:nvPr/>
        </p:nvSpPr>
        <p:spPr>
          <a:xfrm>
            <a:off x="7669417" y="5024995"/>
            <a:ext cx="1174332" cy="227205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Android </a:t>
            </a:r>
            <a:r>
              <a:rPr lang="ko-KR" altLang="en-US" sz="1000" dirty="0"/>
              <a:t>앱 개발</a:t>
            </a: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FC4C2CE6-28F2-4326-BE2A-77899D335D83}"/>
              </a:ext>
            </a:extLst>
          </p:cNvPr>
          <p:cNvSpPr/>
          <p:nvPr/>
        </p:nvSpPr>
        <p:spPr>
          <a:xfrm>
            <a:off x="8353253" y="5283051"/>
            <a:ext cx="1174332" cy="227205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위치 연동</a:t>
            </a: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827C50B5-6A10-4877-8EF4-23CD96E0214D}"/>
              </a:ext>
            </a:extLst>
          </p:cNvPr>
          <p:cNvSpPr/>
          <p:nvPr/>
        </p:nvSpPr>
        <p:spPr>
          <a:xfrm>
            <a:off x="1924333" y="5551781"/>
            <a:ext cx="1174332" cy="227205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AWS </a:t>
            </a:r>
            <a:r>
              <a:rPr lang="ko-KR" altLang="en-US" sz="1000" dirty="0"/>
              <a:t>서버 배포</a:t>
            </a: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07642D48-EF6F-41A6-BDAE-661C7579016D}"/>
              </a:ext>
            </a:extLst>
          </p:cNvPr>
          <p:cNvSpPr/>
          <p:nvPr/>
        </p:nvSpPr>
        <p:spPr>
          <a:xfrm>
            <a:off x="6096000" y="5551781"/>
            <a:ext cx="1174332" cy="227205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HTTPS </a:t>
            </a:r>
            <a:r>
              <a:rPr lang="ko-KR" altLang="en-US" sz="1000" dirty="0"/>
              <a:t>적용</a:t>
            </a: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1BBF68D7-E57F-44D1-8593-502BC4432720}"/>
              </a:ext>
            </a:extLst>
          </p:cNvPr>
          <p:cNvSpPr/>
          <p:nvPr/>
        </p:nvSpPr>
        <p:spPr>
          <a:xfrm>
            <a:off x="3352978" y="5814717"/>
            <a:ext cx="1819523" cy="23782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회원가입</a:t>
            </a:r>
            <a:r>
              <a:rPr lang="en-US" altLang="ko-KR" sz="1000" dirty="0"/>
              <a:t>/</a:t>
            </a:r>
            <a:r>
              <a:rPr lang="ko-KR" altLang="en-US" sz="1000" dirty="0"/>
              <a:t>로그인 기능 개발</a:t>
            </a: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B51D8902-903C-43A1-BB5D-44EE6A657551}"/>
              </a:ext>
            </a:extLst>
          </p:cNvPr>
          <p:cNvSpPr/>
          <p:nvPr/>
        </p:nvSpPr>
        <p:spPr>
          <a:xfrm>
            <a:off x="5265229" y="5814717"/>
            <a:ext cx="1174332" cy="22720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관리자기능 개발</a:t>
            </a: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7B8EB01D-EA1D-4401-8525-7AED1F4864CB}"/>
              </a:ext>
            </a:extLst>
          </p:cNvPr>
          <p:cNvSpPr/>
          <p:nvPr/>
        </p:nvSpPr>
        <p:spPr>
          <a:xfrm>
            <a:off x="8353252" y="5814718"/>
            <a:ext cx="3071167" cy="19873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보안규칙 개선</a:t>
            </a: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40D084A4-9BA7-4EF9-9656-4E6D67DCB535}"/>
              </a:ext>
            </a:extLst>
          </p:cNvPr>
          <p:cNvSpPr/>
          <p:nvPr/>
        </p:nvSpPr>
        <p:spPr>
          <a:xfrm>
            <a:off x="3995895" y="5574125"/>
            <a:ext cx="1490505" cy="20394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/>
              <a:t>웹스토리지</a:t>
            </a:r>
            <a:r>
              <a:rPr lang="ko-KR" altLang="en-US" sz="1000" dirty="0"/>
              <a:t> 추가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4DA5718C-D369-1E2F-6EE9-6F705952040E}"/>
              </a:ext>
            </a:extLst>
          </p:cNvPr>
          <p:cNvSpPr/>
          <p:nvPr/>
        </p:nvSpPr>
        <p:spPr>
          <a:xfrm>
            <a:off x="1957792" y="4489396"/>
            <a:ext cx="4138208" cy="21564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장소 꾸미기 기능 개발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429D9BC-6750-B96C-BD2B-3C44CF9122C1}"/>
              </a:ext>
            </a:extLst>
          </p:cNvPr>
          <p:cNvSpPr/>
          <p:nvPr/>
        </p:nvSpPr>
        <p:spPr>
          <a:xfrm>
            <a:off x="6096000" y="4729385"/>
            <a:ext cx="5486400" cy="21564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모임</a:t>
            </a:r>
            <a:r>
              <a:rPr lang="en-US" altLang="ko-KR" sz="1000" dirty="0"/>
              <a:t>, </a:t>
            </a:r>
            <a:r>
              <a:rPr lang="ko-KR" altLang="en-US" sz="1000" dirty="0"/>
              <a:t>업적 </a:t>
            </a:r>
            <a:r>
              <a:rPr lang="ko-KR" altLang="en-US" sz="1000" dirty="0" err="1"/>
              <a:t>시비스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연동컨텐츠</a:t>
            </a:r>
            <a:r>
              <a:rPr lang="ko-KR" altLang="en-US" sz="1000" dirty="0"/>
              <a:t> 개발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98D8B137-11D3-9828-C5D8-6DAF77900F7A}"/>
              </a:ext>
            </a:extLst>
          </p:cNvPr>
          <p:cNvSpPr/>
          <p:nvPr/>
        </p:nvSpPr>
        <p:spPr>
          <a:xfrm>
            <a:off x="7444192" y="4489396"/>
            <a:ext cx="4138208" cy="21564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컨텐츠</a:t>
            </a:r>
            <a:r>
              <a:rPr lang="en-US" altLang="ko-KR" sz="1000" dirty="0"/>
              <a:t>, </a:t>
            </a:r>
            <a:r>
              <a:rPr lang="ko-KR" altLang="en-US" sz="1000" dirty="0"/>
              <a:t>리소스 개발</a:t>
            </a:r>
          </a:p>
        </p:txBody>
      </p:sp>
    </p:spTree>
    <p:extLst>
      <p:ext uri="{BB962C8B-B14F-4D97-AF65-F5344CB8AC3E}">
        <p14:creationId xmlns:p14="http://schemas.microsoft.com/office/powerpoint/2010/main" val="2971893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F4755-A5F9-439E-A62D-926355B567E5}"/>
              </a:ext>
            </a:extLst>
          </p:cNvPr>
          <p:cNvSpPr txBox="1"/>
          <p:nvPr/>
        </p:nvSpPr>
        <p:spPr>
          <a:xfrm>
            <a:off x="523460" y="671731"/>
            <a:ext cx="2718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향후 역할 분담</a:t>
            </a:r>
            <a:endParaRPr lang="en-US" altLang="ko-KR" sz="2400" b="1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DDCCDE-9CEB-4CF1-A026-1237AE999D5B}"/>
              </a:ext>
            </a:extLst>
          </p:cNvPr>
          <p:cNvSpPr txBox="1"/>
          <p:nvPr/>
        </p:nvSpPr>
        <p:spPr>
          <a:xfrm>
            <a:off x="3348972" y="2464025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김의진</a:t>
            </a:r>
            <a:endParaRPr lang="ko-KR" altLang="en-US" sz="2000" b="1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838AE6-D270-47A6-A2D8-61BDCA3DD0E2}"/>
              </a:ext>
            </a:extLst>
          </p:cNvPr>
          <p:cNvSpPr txBox="1"/>
          <p:nvPr/>
        </p:nvSpPr>
        <p:spPr>
          <a:xfrm>
            <a:off x="1002442" y="3067745"/>
            <a:ext cx="440825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모임 서비스 개선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업적 서비스 개선</a:t>
            </a: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추가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꾸미기 서비스 </a:t>
            </a:r>
            <a:r>
              <a:rPr lang="ko-KR" altLang="en-US" sz="2000" dirty="0" err="1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백엔드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개발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err="1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백엔드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API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개선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DB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설계</a:t>
            </a: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 </a:t>
            </a: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(MySQL)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AWS EC2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서버 배포</a:t>
            </a: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S3 Web Bucket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Web App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</a:t>
            </a: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(Android)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6B3454-652C-4AF4-818C-154644556964}"/>
              </a:ext>
            </a:extLst>
          </p:cNvPr>
          <p:cNvSpPr txBox="1"/>
          <p:nvPr/>
        </p:nvSpPr>
        <p:spPr>
          <a:xfrm>
            <a:off x="8562158" y="2512139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박재홍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AF4ADF-08E8-404B-896B-8B48204C7614}"/>
              </a:ext>
            </a:extLst>
          </p:cNvPr>
          <p:cNvSpPr txBox="1"/>
          <p:nvPr/>
        </p:nvSpPr>
        <p:spPr>
          <a:xfrm>
            <a:off x="6096000" y="3046523"/>
            <a:ext cx="406874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꾸미기 서비스 프론트 엔드 개발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꾸미기 서비스 </a:t>
            </a:r>
            <a:r>
              <a:rPr lang="ko-KR" altLang="en-US" sz="2000" dirty="0" err="1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백엔드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개발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콘텐츠 기획</a:t>
            </a: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추가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DB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설계</a:t>
            </a: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 </a:t>
            </a:r>
            <a:r>
              <a:rPr lang="en-US" altLang="ko-KR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(MySQL)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이미지 리소스 제작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프로젝트 관리</a:t>
            </a:r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sz="20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15" name="Google Shape;12136;p61">
            <a:extLst>
              <a:ext uri="{FF2B5EF4-FFF2-40B4-BE49-F238E27FC236}">
                <a16:creationId xmlns:a16="http://schemas.microsoft.com/office/drawing/2014/main" id="{75BF73F4-1A41-469B-B735-5D0A08B0A1C0}"/>
              </a:ext>
            </a:extLst>
          </p:cNvPr>
          <p:cNvGrpSpPr/>
          <p:nvPr/>
        </p:nvGrpSpPr>
        <p:grpSpPr>
          <a:xfrm>
            <a:off x="7377285" y="1646639"/>
            <a:ext cx="954106" cy="1217496"/>
            <a:chOff x="8047661" y="1501037"/>
            <a:chExt cx="278404" cy="355260"/>
          </a:xfrm>
          <a:solidFill>
            <a:srgbClr val="29436D"/>
          </a:solidFill>
        </p:grpSpPr>
        <p:sp>
          <p:nvSpPr>
            <p:cNvPr id="23" name="Google Shape;12137;p61">
              <a:extLst>
                <a:ext uri="{FF2B5EF4-FFF2-40B4-BE49-F238E27FC236}">
                  <a16:creationId xmlns:a16="http://schemas.microsoft.com/office/drawing/2014/main" id="{E71D2D12-1538-4030-8922-D7FA6B0EE47D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24" name="Google Shape;12138;p61">
              <a:extLst>
                <a:ext uri="{FF2B5EF4-FFF2-40B4-BE49-F238E27FC236}">
                  <a16:creationId xmlns:a16="http://schemas.microsoft.com/office/drawing/2014/main" id="{92470FC8-881B-46F9-9FED-470389F843EC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25" name="Google Shape;12139;p61">
              <a:extLst>
                <a:ext uri="{FF2B5EF4-FFF2-40B4-BE49-F238E27FC236}">
                  <a16:creationId xmlns:a16="http://schemas.microsoft.com/office/drawing/2014/main" id="{A9D928C4-8884-4DA5-BBEC-C8AE908D56E6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26" name="Google Shape;12140;p61">
              <a:extLst>
                <a:ext uri="{FF2B5EF4-FFF2-40B4-BE49-F238E27FC236}">
                  <a16:creationId xmlns:a16="http://schemas.microsoft.com/office/drawing/2014/main" id="{9191C97D-A103-41D0-9A35-4A10EE15F108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32" name="Google Shape;11753;p61">
            <a:extLst>
              <a:ext uri="{FF2B5EF4-FFF2-40B4-BE49-F238E27FC236}">
                <a16:creationId xmlns:a16="http://schemas.microsoft.com/office/drawing/2014/main" id="{53F6C291-4B92-49A5-95EB-ECF4B19AB0A3}"/>
              </a:ext>
            </a:extLst>
          </p:cNvPr>
          <p:cNvGrpSpPr/>
          <p:nvPr/>
        </p:nvGrpSpPr>
        <p:grpSpPr>
          <a:xfrm>
            <a:off x="2164100" y="1648269"/>
            <a:ext cx="954106" cy="1219879"/>
            <a:chOff x="4899999" y="2882095"/>
            <a:chExt cx="271244" cy="346801"/>
          </a:xfrm>
          <a:solidFill>
            <a:srgbClr val="29436D"/>
          </a:solidFill>
        </p:grpSpPr>
        <p:sp>
          <p:nvSpPr>
            <p:cNvPr id="33" name="Google Shape;11754;p61">
              <a:extLst>
                <a:ext uri="{FF2B5EF4-FFF2-40B4-BE49-F238E27FC236}">
                  <a16:creationId xmlns:a16="http://schemas.microsoft.com/office/drawing/2014/main" id="{0EA89056-166E-4E07-A533-1C1CE9AAAA1F}"/>
                </a:ext>
              </a:extLst>
            </p:cNvPr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4" name="Google Shape;11755;p61">
              <a:extLst>
                <a:ext uri="{FF2B5EF4-FFF2-40B4-BE49-F238E27FC236}">
                  <a16:creationId xmlns:a16="http://schemas.microsoft.com/office/drawing/2014/main" id="{82AEBDCE-4F71-46C9-9878-D3157E1D60BE}"/>
                </a:ext>
              </a:extLst>
            </p:cNvPr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5" name="Google Shape;11756;p61">
              <a:extLst>
                <a:ext uri="{FF2B5EF4-FFF2-40B4-BE49-F238E27FC236}">
                  <a16:creationId xmlns:a16="http://schemas.microsoft.com/office/drawing/2014/main" id="{5F05D137-13C4-4F1B-AC9B-5C95F3D2F8EB}"/>
                </a:ext>
              </a:extLst>
            </p:cNvPr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6" name="Google Shape;11757;p61">
              <a:extLst>
                <a:ext uri="{FF2B5EF4-FFF2-40B4-BE49-F238E27FC236}">
                  <a16:creationId xmlns:a16="http://schemas.microsoft.com/office/drawing/2014/main" id="{50C68C27-5109-470A-B10D-2B80DAEC5353}"/>
                </a:ext>
              </a:extLst>
            </p:cNvPr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7" name="Google Shape;11758;p61">
              <a:extLst>
                <a:ext uri="{FF2B5EF4-FFF2-40B4-BE49-F238E27FC236}">
                  <a16:creationId xmlns:a16="http://schemas.microsoft.com/office/drawing/2014/main" id="{FC0B130F-DA18-4455-B361-3750BF8A5084}"/>
                </a:ext>
              </a:extLst>
            </p:cNvPr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8" name="Google Shape;11759;p61">
              <a:extLst>
                <a:ext uri="{FF2B5EF4-FFF2-40B4-BE49-F238E27FC236}">
                  <a16:creationId xmlns:a16="http://schemas.microsoft.com/office/drawing/2014/main" id="{B4ECFD75-8E07-4F86-BB87-564C012C1324}"/>
                </a:ext>
              </a:extLst>
            </p:cNvPr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9" name="Google Shape;11760;p61">
              <a:extLst>
                <a:ext uri="{FF2B5EF4-FFF2-40B4-BE49-F238E27FC236}">
                  <a16:creationId xmlns:a16="http://schemas.microsoft.com/office/drawing/2014/main" id="{2FC50E32-3FD1-42D1-8BC9-D81778CCC5D1}"/>
                </a:ext>
              </a:extLst>
            </p:cNvPr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40" name="Google Shape;11761;p61">
              <a:extLst>
                <a:ext uri="{FF2B5EF4-FFF2-40B4-BE49-F238E27FC236}">
                  <a16:creationId xmlns:a16="http://schemas.microsoft.com/office/drawing/2014/main" id="{EAD1FEB0-76B0-45FF-B7A3-6BB8E83C67DE}"/>
                </a:ext>
              </a:extLst>
            </p:cNvPr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41" name="Google Shape;11762;p61">
              <a:extLst>
                <a:ext uri="{FF2B5EF4-FFF2-40B4-BE49-F238E27FC236}">
                  <a16:creationId xmlns:a16="http://schemas.microsoft.com/office/drawing/2014/main" id="{C7FFA759-D835-4AFC-9636-0298002C79BA}"/>
                </a:ext>
              </a:extLst>
            </p:cNvPr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42" name="Google Shape;11763;p61">
              <a:extLst>
                <a:ext uri="{FF2B5EF4-FFF2-40B4-BE49-F238E27FC236}">
                  <a16:creationId xmlns:a16="http://schemas.microsoft.com/office/drawing/2014/main" id="{9C014A67-6666-48D9-9AD1-7112757893C6}"/>
                </a:ext>
              </a:extLst>
            </p:cNvPr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3669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A250B6-8419-4D16-A570-53C781218FB6}"/>
              </a:ext>
            </a:extLst>
          </p:cNvPr>
          <p:cNvSpPr txBox="1"/>
          <p:nvPr/>
        </p:nvSpPr>
        <p:spPr>
          <a:xfrm>
            <a:off x="523460" y="671731"/>
            <a:ext cx="2868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29436D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시연</a:t>
            </a:r>
            <a:endParaRPr lang="en-US" altLang="ko-KR" sz="2400" b="1" dirty="0">
              <a:solidFill>
                <a:srgbClr val="29436D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5269F1F-8AE6-4EEB-BEDE-9CD5317E513D}"/>
              </a:ext>
            </a:extLst>
          </p:cNvPr>
          <p:cNvGrpSpPr/>
          <p:nvPr/>
        </p:nvGrpSpPr>
        <p:grpSpPr>
          <a:xfrm>
            <a:off x="4162380" y="2993198"/>
            <a:ext cx="10341008" cy="871603"/>
            <a:chOff x="-16080" y="3622364"/>
            <a:chExt cx="5053513" cy="87160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DC5DAB3-D0F1-40DF-8861-F30B918D63C9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  <a:hlinkClick r:id="rId2"/>
                </a:rPr>
                <a:t>https://www.tripyapp.com/</a:t>
              </a:r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62E0C2F-DD39-44BD-BE15-40EB1852B23E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1510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F4755-A5F9-439E-A62D-926355B567E5}"/>
              </a:ext>
            </a:extLst>
          </p:cNvPr>
          <p:cNvSpPr txBox="1"/>
          <p:nvPr/>
        </p:nvSpPr>
        <p:spPr>
          <a:xfrm>
            <a:off x="523460" y="671731"/>
            <a:ext cx="2718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마무리</a:t>
            </a:r>
            <a:endParaRPr lang="en-US" altLang="ko-KR" sz="2400" b="1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1F2E3B-D245-4C60-9DDF-72B93976B4E0}"/>
              </a:ext>
            </a:extLst>
          </p:cNvPr>
          <p:cNvSpPr txBox="1"/>
          <p:nvPr/>
        </p:nvSpPr>
        <p:spPr>
          <a:xfrm>
            <a:off x="4031973" y="3083668"/>
            <a:ext cx="41280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감사합니다</a:t>
            </a:r>
            <a:r>
              <a:rPr lang="en-US" altLang="ko-KR" sz="60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60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878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9C3942-6BAA-455A-976D-34A4EF65219A}"/>
              </a:ext>
            </a:extLst>
          </p:cNvPr>
          <p:cNvSpPr txBox="1"/>
          <p:nvPr/>
        </p:nvSpPr>
        <p:spPr>
          <a:xfrm>
            <a:off x="4633337" y="401286"/>
            <a:ext cx="29253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D8D809-9237-495B-A612-666B5C9BF389}"/>
              </a:ext>
            </a:extLst>
          </p:cNvPr>
          <p:cNvSpPr txBox="1"/>
          <p:nvPr/>
        </p:nvSpPr>
        <p:spPr>
          <a:xfrm>
            <a:off x="2342000" y="2110599"/>
            <a:ext cx="42754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1, 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개요</a:t>
            </a:r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2, 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지원 플랫폼</a:t>
            </a:r>
          </a:p>
          <a:p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3, 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기술요소</a:t>
            </a:r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4, 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중점 연구 분야</a:t>
            </a:r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FF4F61-FEBF-43AA-AC2F-55D9A3EE981D}"/>
              </a:ext>
            </a:extLst>
          </p:cNvPr>
          <p:cNvSpPr txBox="1"/>
          <p:nvPr/>
        </p:nvSpPr>
        <p:spPr>
          <a:xfrm>
            <a:off x="7205736" y="2057931"/>
            <a:ext cx="42754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5, 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개발내용</a:t>
            </a:r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6, 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문제점 및 보완책</a:t>
            </a:r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7, 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향후 개발 일정 및 분담</a:t>
            </a:r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8, </a:t>
            </a:r>
            <a:r>
              <a:rPr lang="ko-KR" altLang="en-US" sz="2400" dirty="0" err="1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데모시연</a:t>
            </a:r>
            <a:endParaRPr lang="en-US" altLang="ko-KR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1303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F4755-A5F9-439E-A62D-926355B567E5}"/>
              </a:ext>
            </a:extLst>
          </p:cNvPr>
          <p:cNvSpPr txBox="1"/>
          <p:nvPr/>
        </p:nvSpPr>
        <p:spPr>
          <a:xfrm>
            <a:off x="523460" y="671731"/>
            <a:ext cx="1736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29436D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개요</a:t>
            </a:r>
            <a:endParaRPr lang="en-US" altLang="ko-KR" sz="2400" b="1" dirty="0">
              <a:solidFill>
                <a:srgbClr val="29436D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6B71782-64F8-4F10-9D80-DAB8E01BAFA0}"/>
              </a:ext>
            </a:extLst>
          </p:cNvPr>
          <p:cNvGrpSpPr/>
          <p:nvPr/>
        </p:nvGrpSpPr>
        <p:grpSpPr>
          <a:xfrm>
            <a:off x="1144721" y="3429000"/>
            <a:ext cx="9410983" cy="1716074"/>
            <a:chOff x="6898055" y="3110958"/>
            <a:chExt cx="9410983" cy="171607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A0BC60-1724-4FDF-AEB8-4BD88DEB4E87}"/>
                </a:ext>
              </a:extLst>
            </p:cNvPr>
            <p:cNvSpPr txBox="1"/>
            <p:nvPr/>
          </p:nvSpPr>
          <p:spPr>
            <a:xfrm>
              <a:off x="6898055" y="3110958"/>
              <a:ext cx="94109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소셜 네트워크 게임 장르를 결합한</a:t>
              </a:r>
              <a:r>
                <a:rPr lang="en-US" altLang="ko-KR" sz="28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, </a:t>
              </a:r>
              <a:r>
                <a:rPr lang="ko-KR" altLang="en-US" sz="28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동행 찾기 어플리케이션</a:t>
              </a:r>
              <a:endParaRPr lang="en-US" altLang="ko-KR" sz="28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D8556BE-EE2B-4E79-8246-D6F099EB26AD}"/>
                </a:ext>
              </a:extLst>
            </p:cNvPr>
            <p:cNvSpPr txBox="1"/>
            <p:nvPr/>
          </p:nvSpPr>
          <p:spPr>
            <a:xfrm>
              <a:off x="7013262" y="3626703"/>
              <a:ext cx="8761541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ko-KR" altLang="en-US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여행자가 여행지에서 모임을 작성하여 동행을 찾을 수 있는 </a:t>
              </a:r>
              <a:r>
                <a:rPr lang="ko-KR" altLang="en-US" dirty="0">
                  <a:solidFill>
                    <a:srgbClr val="C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모임 서비스</a:t>
              </a:r>
              <a:endParaRPr lang="en-US" altLang="ko-KR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ko-KR" altLang="en-US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여행지에서 일정한 과제를 달성하여 얻을 수 있는 </a:t>
              </a:r>
              <a:r>
                <a:rPr lang="ko-KR" altLang="en-US" dirty="0">
                  <a:solidFill>
                    <a:srgbClr val="C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업적 서비스</a:t>
              </a:r>
              <a:endParaRPr lang="en-US" altLang="ko-KR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ko-KR" altLang="en-US" dirty="0" err="1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타이쿤</a:t>
              </a:r>
              <a:r>
                <a:rPr lang="ko-KR" altLang="en-US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게임과 </a:t>
              </a:r>
              <a:r>
                <a:rPr lang="en-US" altLang="ko-KR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SNS</a:t>
              </a:r>
              <a:r>
                <a:rPr lang="ko-KR" altLang="en-US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를 결합하여 여행중 추억을 기록하고 꾸밀 수 있는 </a:t>
              </a:r>
              <a:r>
                <a:rPr lang="ko-KR" altLang="en-US" dirty="0">
                  <a:solidFill>
                    <a:srgbClr val="C00000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꾸미기 서비스 </a:t>
              </a:r>
              <a:endParaRPr lang="en-US" altLang="ko-KR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C131810-11FB-4A9F-B418-07BC15C50AE4}"/>
              </a:ext>
            </a:extLst>
          </p:cNvPr>
          <p:cNvSpPr txBox="1"/>
          <p:nvPr/>
        </p:nvSpPr>
        <p:spPr>
          <a:xfrm>
            <a:off x="640086" y="1089186"/>
            <a:ext cx="1926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>
                <a:solidFill>
                  <a:srgbClr val="29436D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서비스 소개</a:t>
            </a:r>
            <a:endParaRPr lang="en-US" altLang="ko-KR" sz="2400" b="1" dirty="0">
              <a:solidFill>
                <a:srgbClr val="29436D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F986AA5-CA3E-4719-A644-A2AC7B2E92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295" y="2207102"/>
            <a:ext cx="901121" cy="90112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5077E46-2D61-4EBF-9B72-3918DD73E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584" y="2083494"/>
            <a:ext cx="901121" cy="90112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9E07FC0-CC01-45FF-86A4-B2D9D080A8D7}"/>
              </a:ext>
            </a:extLst>
          </p:cNvPr>
          <p:cNvSpPr txBox="1"/>
          <p:nvPr/>
        </p:nvSpPr>
        <p:spPr>
          <a:xfrm>
            <a:off x="1045659" y="3108223"/>
            <a:ext cx="1544808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en-US" altLang="ko-KR" sz="2400" kern="0" dirty="0">
                <a:solidFill>
                  <a:srgbClr val="99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SNG</a:t>
            </a:r>
          </a:p>
        </p:txBody>
      </p:sp>
    </p:spTree>
    <p:extLst>
      <p:ext uri="{BB962C8B-B14F-4D97-AF65-F5344CB8AC3E}">
        <p14:creationId xmlns:p14="http://schemas.microsoft.com/office/powerpoint/2010/main" val="2223150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CEA501C-F956-4F40-9B3A-06A6E75AFE38}"/>
              </a:ext>
            </a:extLst>
          </p:cNvPr>
          <p:cNvGrpSpPr/>
          <p:nvPr/>
        </p:nvGrpSpPr>
        <p:grpSpPr>
          <a:xfrm>
            <a:off x="215427" y="1550559"/>
            <a:ext cx="5599098" cy="2062640"/>
            <a:chOff x="216304" y="1550559"/>
            <a:chExt cx="5599098" cy="20626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54B076-3AA5-4C04-B677-878A25D30B42}"/>
                </a:ext>
              </a:extLst>
            </p:cNvPr>
            <p:cNvSpPr txBox="1"/>
            <p:nvPr/>
          </p:nvSpPr>
          <p:spPr>
            <a:xfrm>
              <a:off x="216304" y="3028424"/>
              <a:ext cx="5599098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여행자가 모임을 작성하여 관리하거나</a:t>
              </a:r>
              <a:r>
                <a:rPr lang="en-US" altLang="ko-KR" sz="16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, </a:t>
              </a:r>
            </a:p>
            <a:p>
              <a:pPr algn="ctr"/>
              <a:r>
                <a:rPr lang="ko-KR" altLang="en-US" sz="16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다양한 모임을 검색하여 참여할 수 있는 서비스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1D9DE0A-41FD-4134-8AD0-1613F01F992F}"/>
                </a:ext>
              </a:extLst>
            </p:cNvPr>
            <p:cNvSpPr txBox="1"/>
            <p:nvPr/>
          </p:nvSpPr>
          <p:spPr>
            <a:xfrm>
              <a:off x="2248841" y="1550559"/>
              <a:ext cx="1534024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7200" dirty="0">
                  <a:solidFill>
                    <a:srgbClr val="34558B"/>
                  </a:solidFill>
                  <a:latin typeface="Arial Black" panose="020B0A04020102020204" pitchFamily="34" charset="0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01</a:t>
              </a:r>
              <a:endParaRPr lang="ko-KR" altLang="en-US" sz="7200" dirty="0">
                <a:solidFill>
                  <a:srgbClr val="34558B"/>
                </a:solidFill>
                <a:latin typeface="Arial Black" panose="020B0A04020102020204" pitchFamily="34" charset="0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65C43B1-E254-49D8-ACB5-64FC746C9D66}"/>
                </a:ext>
              </a:extLst>
            </p:cNvPr>
            <p:cNvSpPr txBox="1"/>
            <p:nvPr/>
          </p:nvSpPr>
          <p:spPr>
            <a:xfrm>
              <a:off x="1633328" y="2554781"/>
              <a:ext cx="2765051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모임 서비스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96FDC14-F0BD-4051-9EE0-B4D9BDDB1F4E}"/>
              </a:ext>
            </a:extLst>
          </p:cNvPr>
          <p:cNvGrpSpPr/>
          <p:nvPr/>
        </p:nvGrpSpPr>
        <p:grpSpPr>
          <a:xfrm>
            <a:off x="2665396" y="4053536"/>
            <a:ext cx="6663800" cy="2041748"/>
            <a:chOff x="2806737" y="4107111"/>
            <a:chExt cx="6663800" cy="20417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015AFFC-BBC6-4A37-B4C0-429F27DCDD7F}"/>
                </a:ext>
              </a:extLst>
            </p:cNvPr>
            <p:cNvSpPr txBox="1"/>
            <p:nvPr/>
          </p:nvSpPr>
          <p:spPr>
            <a:xfrm>
              <a:off x="2806737" y="5564084"/>
              <a:ext cx="66638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여행지에서 퀘스트 및 과제 클리어 시 </a:t>
              </a:r>
              <a:endPara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관련된 업적과 포인트 및 보상을 얻을 수 있는 서비스 제공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1C934C-6BA5-43FD-918E-31DF574709BC}"/>
                </a:ext>
              </a:extLst>
            </p:cNvPr>
            <p:cNvSpPr txBox="1"/>
            <p:nvPr/>
          </p:nvSpPr>
          <p:spPr>
            <a:xfrm>
              <a:off x="5300622" y="4107111"/>
              <a:ext cx="1534024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7200" dirty="0">
                  <a:solidFill>
                    <a:srgbClr val="34558B"/>
                  </a:solidFill>
                  <a:latin typeface="Arial Black" panose="020B0A04020102020204" pitchFamily="34" charset="0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02</a:t>
              </a:r>
              <a:endParaRPr lang="ko-KR" altLang="en-US" sz="7200" dirty="0">
                <a:solidFill>
                  <a:srgbClr val="34558B"/>
                </a:solidFill>
                <a:latin typeface="Arial Black" panose="020B0A04020102020204" pitchFamily="34" charset="0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535EBD-1B28-4225-816A-0C053737053F}"/>
                </a:ext>
              </a:extLst>
            </p:cNvPr>
            <p:cNvSpPr txBox="1"/>
            <p:nvPr/>
          </p:nvSpPr>
          <p:spPr>
            <a:xfrm>
              <a:off x="4636238" y="5101677"/>
              <a:ext cx="32100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업적 서비스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3C63E0F-740B-419B-B614-82A8B917F0A9}"/>
              </a:ext>
            </a:extLst>
          </p:cNvPr>
          <p:cNvGrpSpPr/>
          <p:nvPr/>
        </p:nvGrpSpPr>
        <p:grpSpPr>
          <a:xfrm>
            <a:off x="6101384" y="1550558"/>
            <a:ext cx="5599098" cy="2062641"/>
            <a:chOff x="6101384" y="1550558"/>
            <a:chExt cx="5599098" cy="206264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3526BBF-4B8B-4BAD-8344-C85111B9C74D}"/>
                </a:ext>
              </a:extLst>
            </p:cNvPr>
            <p:cNvSpPr txBox="1"/>
            <p:nvPr/>
          </p:nvSpPr>
          <p:spPr>
            <a:xfrm>
              <a:off x="8133921" y="1550558"/>
              <a:ext cx="1534024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7200" dirty="0">
                  <a:solidFill>
                    <a:srgbClr val="34558B"/>
                  </a:solidFill>
                  <a:latin typeface="Arial Black" panose="020B0A04020102020204" pitchFamily="34" charset="0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03</a:t>
              </a:r>
              <a:endParaRPr lang="ko-KR" altLang="en-US" sz="7200" dirty="0">
                <a:solidFill>
                  <a:srgbClr val="34558B"/>
                </a:solidFill>
                <a:latin typeface="Arial Black" panose="020B0A04020102020204" pitchFamily="34" charset="0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197E9C-7EE1-4395-928D-E458D537636C}"/>
                </a:ext>
              </a:extLst>
            </p:cNvPr>
            <p:cNvSpPr txBox="1"/>
            <p:nvPr/>
          </p:nvSpPr>
          <p:spPr>
            <a:xfrm>
              <a:off x="7560203" y="2554780"/>
              <a:ext cx="268146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꾸미기 서비스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97224A7-255E-45D1-8A25-038B98B441ED}"/>
                </a:ext>
              </a:extLst>
            </p:cNvPr>
            <p:cNvSpPr txBox="1"/>
            <p:nvPr/>
          </p:nvSpPr>
          <p:spPr>
            <a:xfrm>
              <a:off x="6101384" y="3028424"/>
              <a:ext cx="5599098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타이쿤</a:t>
              </a:r>
              <a:r>
                <a:rPr lang="ko-KR" altLang="en-US" sz="16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게임과 </a:t>
              </a:r>
              <a:r>
                <a:rPr lang="en-US" altLang="ko-KR" sz="16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SNS </a:t>
              </a:r>
              <a:r>
                <a:rPr lang="ko-KR" altLang="en-US" sz="16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형태를 합쳐</a:t>
              </a:r>
              <a:endPara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여행 내용을 업로드하고 소통을 도와주는 서비스 </a:t>
              </a:r>
              <a:endPara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DA250B6-8419-4D16-A570-53C781218FB6}"/>
              </a:ext>
            </a:extLst>
          </p:cNvPr>
          <p:cNvSpPr txBox="1"/>
          <p:nvPr/>
        </p:nvSpPr>
        <p:spPr>
          <a:xfrm>
            <a:off x="523460" y="671731"/>
            <a:ext cx="1736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29436D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개요</a:t>
            </a:r>
            <a:endParaRPr lang="en-US" altLang="ko-KR" sz="2400" b="1" dirty="0">
              <a:solidFill>
                <a:srgbClr val="29436D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1B3615-0586-4A39-806C-1C85D6B066B4}"/>
              </a:ext>
            </a:extLst>
          </p:cNvPr>
          <p:cNvSpPr txBox="1"/>
          <p:nvPr/>
        </p:nvSpPr>
        <p:spPr>
          <a:xfrm>
            <a:off x="640086" y="1089186"/>
            <a:ext cx="1926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29436D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핵심 서비스</a:t>
            </a:r>
            <a:endParaRPr lang="en-US" altLang="ko-KR" sz="2400" b="1" dirty="0">
              <a:solidFill>
                <a:srgbClr val="29436D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1432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A250B6-8419-4D16-A570-53C781218FB6}"/>
              </a:ext>
            </a:extLst>
          </p:cNvPr>
          <p:cNvSpPr txBox="1"/>
          <p:nvPr/>
        </p:nvSpPr>
        <p:spPr>
          <a:xfrm>
            <a:off x="523460" y="671731"/>
            <a:ext cx="1736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29436D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지원플랫폼</a:t>
            </a:r>
            <a:endParaRPr lang="en-US" altLang="ko-KR" sz="2400" b="1" dirty="0">
              <a:solidFill>
                <a:srgbClr val="29436D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26EAEC7-494E-477C-8D4B-68883748E2F7}"/>
              </a:ext>
            </a:extLst>
          </p:cNvPr>
          <p:cNvSpPr txBox="1"/>
          <p:nvPr/>
        </p:nvSpPr>
        <p:spPr>
          <a:xfrm>
            <a:off x="941508" y="1189391"/>
            <a:ext cx="94109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각 주요 플랫폼의 기본 브라우저의 최신 버전 지원</a:t>
            </a:r>
            <a:endParaRPr lang="en-US" altLang="ko-KR" sz="2800" b="1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FAA2F40-9168-4D0E-A6A6-9528580E3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937" y="1908483"/>
            <a:ext cx="1411032" cy="141103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56DDBA2-D656-44EB-92A6-FCCF5C0C36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0397" y="1693062"/>
            <a:ext cx="1572128" cy="157212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6BB9B51-1E60-49EE-9C2D-5892BE2741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704" y="1933830"/>
            <a:ext cx="1331360" cy="1331360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D56125C3-29EA-429F-A87F-DF818F0ED119}"/>
              </a:ext>
            </a:extLst>
          </p:cNvPr>
          <p:cNvGrpSpPr/>
          <p:nvPr/>
        </p:nvGrpSpPr>
        <p:grpSpPr>
          <a:xfrm>
            <a:off x="1494595" y="3429000"/>
            <a:ext cx="2940937" cy="1656433"/>
            <a:chOff x="-16080" y="3622364"/>
            <a:chExt cx="5053513" cy="165643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1D7AC0A-631B-40F6-ADD4-BB7B1FE60A62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Window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DD96300-7293-48FD-8F70-5A62F32C5757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Chrome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Firefox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Microsoft Edge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Opera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0B91DF0-5D0F-4E12-A7A6-B55D061902B0}"/>
              </a:ext>
            </a:extLst>
          </p:cNvPr>
          <p:cNvGrpSpPr/>
          <p:nvPr/>
        </p:nvGrpSpPr>
        <p:grpSpPr>
          <a:xfrm>
            <a:off x="1427836" y="5165472"/>
            <a:ext cx="2940937" cy="1394823"/>
            <a:chOff x="-16080" y="3622364"/>
            <a:chExt cx="5053513" cy="139482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A41FE0C-C335-4CE1-A6F7-49F408BAA8D2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Mac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2688A3D-44F3-4252-AF47-8CA3B8F5430E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87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Chrome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Firefox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Safari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9D7A008-035B-435B-8637-9C3CC63642BF}"/>
              </a:ext>
            </a:extLst>
          </p:cNvPr>
          <p:cNvGrpSpPr/>
          <p:nvPr/>
        </p:nvGrpSpPr>
        <p:grpSpPr>
          <a:xfrm>
            <a:off x="5181937" y="3429000"/>
            <a:ext cx="2940937" cy="1656433"/>
            <a:chOff x="-16080" y="3622364"/>
            <a:chExt cx="5053513" cy="1656433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5D9907C-A607-48E8-BCF7-F66C9711AA2E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Mobile Web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3B9237C-ADA2-4FAD-829E-7FD4509851DE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Chrome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Firefox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WebView  &gt; 5.0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026A12E-24CE-4B1F-B43C-AFD4B312D634}"/>
              </a:ext>
            </a:extLst>
          </p:cNvPr>
          <p:cNvGrpSpPr/>
          <p:nvPr/>
        </p:nvGrpSpPr>
        <p:grpSpPr>
          <a:xfrm>
            <a:off x="5115178" y="5165472"/>
            <a:ext cx="2940937" cy="871603"/>
            <a:chOff x="-16080" y="3622364"/>
            <a:chExt cx="5053513" cy="87160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D40196D-9CD9-45F1-8EA6-EB271BC67239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App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5D715DF-87FD-474B-8D5D-413CAB5E6F9D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Web App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개발 예정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A6B13B80-AF5B-4852-9A17-5A3439DD0476}"/>
              </a:ext>
            </a:extLst>
          </p:cNvPr>
          <p:cNvGrpSpPr/>
          <p:nvPr/>
        </p:nvGrpSpPr>
        <p:grpSpPr>
          <a:xfrm>
            <a:off x="8340397" y="3424989"/>
            <a:ext cx="2940937" cy="1656433"/>
            <a:chOff x="-16080" y="3622364"/>
            <a:chExt cx="5053513" cy="1656433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50DDCF6-F9DB-461A-BBB7-A46AFF6DFFE6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IOS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C43E5A4-E0AA-4486-A8C7-E6F701C727E4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Chrome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Firefox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Safari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EF4EC02B-4CB8-4F5C-9118-D413A1795227}"/>
              </a:ext>
            </a:extLst>
          </p:cNvPr>
          <p:cNvGrpSpPr/>
          <p:nvPr/>
        </p:nvGrpSpPr>
        <p:grpSpPr>
          <a:xfrm>
            <a:off x="8307071" y="5164938"/>
            <a:ext cx="2940937" cy="1656433"/>
            <a:chOff x="-16080" y="3622364"/>
            <a:chExt cx="5053513" cy="1656433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F02B455-4D35-484D-9DBB-DE9BAA68D7D4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 err="1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IPad</a:t>
              </a:r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OS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AA847AE-81F0-4189-BF1C-08984A5A90A6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Chrome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Firefox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Safari</a:t>
              </a: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2133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A250B6-8419-4D16-A570-53C781218FB6}"/>
              </a:ext>
            </a:extLst>
          </p:cNvPr>
          <p:cNvSpPr txBox="1"/>
          <p:nvPr/>
        </p:nvSpPr>
        <p:spPr>
          <a:xfrm>
            <a:off x="523460" y="671731"/>
            <a:ext cx="1736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29436D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기술 요소</a:t>
            </a:r>
            <a:endParaRPr lang="en-US" altLang="ko-KR" sz="2400" b="1" dirty="0">
              <a:solidFill>
                <a:srgbClr val="29436D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26EAEC7-494E-477C-8D4B-68883748E2F7}"/>
              </a:ext>
            </a:extLst>
          </p:cNvPr>
          <p:cNvSpPr txBox="1"/>
          <p:nvPr/>
        </p:nvSpPr>
        <p:spPr>
          <a:xfrm>
            <a:off x="941508" y="1189391"/>
            <a:ext cx="94109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풀스택</a:t>
            </a:r>
            <a:r>
              <a:rPr lang="ko-KR" altLang="en-US" sz="2800" b="1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기반의 </a:t>
            </a:r>
            <a:r>
              <a:rPr lang="ko-KR" altLang="en-US" sz="2800" b="1" dirty="0" err="1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웹앱</a:t>
            </a:r>
            <a:r>
              <a:rPr lang="ko-KR" altLang="en-US" sz="2800" b="1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서비스 </a:t>
            </a:r>
            <a:r>
              <a:rPr lang="ko-KR" altLang="en-US" sz="28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개발 및 배포</a:t>
            </a:r>
            <a:endParaRPr lang="en-US" altLang="ko-KR" sz="2800" b="1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2E061EB9-EC9C-4E87-B409-FA6ABDEBA17B}"/>
              </a:ext>
            </a:extLst>
          </p:cNvPr>
          <p:cNvGrpSpPr/>
          <p:nvPr/>
        </p:nvGrpSpPr>
        <p:grpSpPr>
          <a:xfrm>
            <a:off x="994277" y="2033336"/>
            <a:ext cx="3521575" cy="2179653"/>
            <a:chOff x="-16080" y="3622364"/>
            <a:chExt cx="5053513" cy="217965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9E5D1DD-71E8-4890-B7F7-FBFFB076F452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 err="1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백엔드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A997DB1-4D81-4731-86E4-3B330985A9FA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Node.JS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런타임 플랫폼 활용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DB,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프론트 엔드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통신 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API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개발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위치기반 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API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개발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스토리지 업로드 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API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개발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Open API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서비스 활용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간편로그인 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API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활용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2E81010-1AF0-425B-A397-B5D205E9D866}"/>
              </a:ext>
            </a:extLst>
          </p:cNvPr>
          <p:cNvGrpSpPr/>
          <p:nvPr/>
        </p:nvGrpSpPr>
        <p:grpSpPr>
          <a:xfrm>
            <a:off x="4740440" y="2000507"/>
            <a:ext cx="4539916" cy="1918043"/>
            <a:chOff x="-16080" y="3622364"/>
            <a:chExt cx="5053513" cy="1918043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61DECED-0CF3-46D9-A18B-59E1965BFF77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프론트 엔드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6014CE5-9B43-453F-8868-E4526377B6B4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1400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JS, CSS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등 라이브러리 활용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API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데이터 출력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,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입력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사용자 인터페이스 개발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디자인 영역 개발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반응형 페이지 개발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DB4830F3-1CB6-4EFD-81CD-90922478EBD5}"/>
              </a:ext>
            </a:extLst>
          </p:cNvPr>
          <p:cNvGrpSpPr/>
          <p:nvPr/>
        </p:nvGrpSpPr>
        <p:grpSpPr>
          <a:xfrm>
            <a:off x="8365957" y="2033336"/>
            <a:ext cx="4539916" cy="1133213"/>
            <a:chOff x="-16080" y="3622364"/>
            <a:chExt cx="5053513" cy="1133213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72AADA4-B2BA-4E85-86A0-50AFCAC004CE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DBMS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EA8315C-4FD9-41D7-84AA-B1F8EDC5FE50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데이터 관리를 위한 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DB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설계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MySQL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활용 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7B62193F-38CF-43AF-A8EE-700BBECF6065}"/>
              </a:ext>
            </a:extLst>
          </p:cNvPr>
          <p:cNvGrpSpPr/>
          <p:nvPr/>
        </p:nvGrpSpPr>
        <p:grpSpPr>
          <a:xfrm>
            <a:off x="994277" y="4499300"/>
            <a:ext cx="4539916" cy="1656433"/>
            <a:chOff x="-16080" y="3622364"/>
            <a:chExt cx="5053513" cy="1656433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CF103EF-0705-484E-9465-641E70F29553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AWS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C2BE70-A848-403D-9005-D31DE3833EEF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서버 인스턴스 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EC2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를 통해 서비스 배포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인터넷 스토리지 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S3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를 통해 데이터 저장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포트 포워딩을 통해 도메인 구축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TLS/SSL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프로토콜 활용 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HTTPS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적용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4E69CFEE-4B6F-40E6-AC53-493AA5328923}"/>
              </a:ext>
            </a:extLst>
          </p:cNvPr>
          <p:cNvGrpSpPr/>
          <p:nvPr/>
        </p:nvGrpSpPr>
        <p:grpSpPr>
          <a:xfrm>
            <a:off x="6550353" y="4499300"/>
            <a:ext cx="4539916" cy="1394823"/>
            <a:chOff x="-16080" y="3622364"/>
            <a:chExt cx="5053513" cy="139482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7E3A958-CB01-4835-AA08-7D05855FE78D}"/>
                </a:ext>
              </a:extLst>
            </p:cNvPr>
            <p:cNvSpPr txBox="1"/>
            <p:nvPr/>
          </p:nvSpPr>
          <p:spPr>
            <a:xfrm>
              <a:off x="-16080" y="3622364"/>
              <a:ext cx="4529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PHASER</a:t>
              </a:r>
              <a:endPara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1A33547-6DD7-4008-B6F9-35A17DF4CD49}"/>
                </a:ext>
              </a:extLst>
            </p:cNvPr>
            <p:cNvSpPr txBox="1"/>
            <p:nvPr/>
          </p:nvSpPr>
          <p:spPr>
            <a:xfrm>
              <a:off x="-16080" y="4140024"/>
              <a:ext cx="5053513" cy="87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JAVASCRIPT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를 사용하여 개발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 err="1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TileMap</a:t>
              </a: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연동을 통한 맵 관리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  <a:p>
              <a:pPr marL="285750" indent="-285750" algn="just">
                <a:buFont typeface="Wingdings" panose="05000000000000000000" pitchFamily="2" charset="2"/>
                <a:buChar char="§"/>
              </a:pPr>
              <a:r>
                <a:rPr lang="en-US" altLang="ko-KR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DBMS</a:t>
              </a:r>
              <a:r>
                <a:rPr lang="ko-KR" altLang="en-US" sz="1700" dirty="0">
                  <a:solidFill>
                    <a:srgbClr val="34558B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 연동을 통한 정보 관리</a:t>
              </a:r>
              <a:endParaRPr lang="en-US" altLang="ko-KR" sz="17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6170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F4755-A5F9-439E-A62D-926355B567E5}"/>
              </a:ext>
            </a:extLst>
          </p:cNvPr>
          <p:cNvSpPr txBox="1"/>
          <p:nvPr/>
        </p:nvSpPr>
        <p:spPr>
          <a:xfrm>
            <a:off x="523460" y="671731"/>
            <a:ext cx="2367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중점 연구 분야</a:t>
            </a:r>
            <a:endParaRPr lang="en-US" altLang="ko-KR" sz="2400" b="1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2A5895-2A57-492F-88E4-6C9F85A61D45}"/>
              </a:ext>
            </a:extLst>
          </p:cNvPr>
          <p:cNvSpPr txBox="1"/>
          <p:nvPr/>
        </p:nvSpPr>
        <p:spPr>
          <a:xfrm>
            <a:off x="708522" y="1196289"/>
            <a:ext cx="90958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게임의 요소와 미디어의 융합</a:t>
            </a:r>
            <a:r>
              <a:rPr lang="ko-KR" altLang="en-US" sz="24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으로</a:t>
            </a:r>
            <a:r>
              <a: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24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타 서비스와 강점 약점 연구 </a:t>
            </a:r>
            <a:endParaRPr lang="en-US" altLang="ko-KR" sz="24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A9B3BF-7FEA-4758-93AF-AF621F6726E4}"/>
              </a:ext>
            </a:extLst>
          </p:cNvPr>
          <p:cNvSpPr txBox="1"/>
          <p:nvPr/>
        </p:nvSpPr>
        <p:spPr>
          <a:xfrm>
            <a:off x="826235" y="1673722"/>
            <a:ext cx="75425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- </a:t>
            </a:r>
            <a:r>
              <a:rPr lang="ko-KR" altLang="en-US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게임의 요소를 다른 분야와 융합하여</a:t>
            </a:r>
            <a:r>
              <a:rPr lang="en-US" altLang="ko-KR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기존의 서비스를 비교 분석</a:t>
            </a:r>
            <a:r>
              <a:rPr lang="en-US" altLang="ko-KR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7DC270-F02C-4BAB-BE5E-F9C8474E8ED9}"/>
              </a:ext>
            </a:extLst>
          </p:cNvPr>
          <p:cNvSpPr txBox="1"/>
          <p:nvPr/>
        </p:nvSpPr>
        <p:spPr>
          <a:xfrm>
            <a:off x="299512" y="5530351"/>
            <a:ext cx="17429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Front-End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C67469-1C87-49FD-8030-B2610698F81B}"/>
              </a:ext>
            </a:extLst>
          </p:cNvPr>
          <p:cNvSpPr txBox="1"/>
          <p:nvPr/>
        </p:nvSpPr>
        <p:spPr>
          <a:xfrm>
            <a:off x="321377" y="5892457"/>
            <a:ext cx="68946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반응형 웹으로 개발하여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모든 디바이스에 최적화된 화면을 구현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사용하기 쉽고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완전한 기능을 구현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57F2FB-BCC3-468F-B7FB-FB7904BBE95D}"/>
              </a:ext>
            </a:extLst>
          </p:cNvPr>
          <p:cNvSpPr txBox="1"/>
          <p:nvPr/>
        </p:nvSpPr>
        <p:spPr>
          <a:xfrm>
            <a:off x="3247092" y="2352937"/>
            <a:ext cx="16463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Back-End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E0FC1F-F63E-462C-95EE-5E7FD2CC0366}"/>
              </a:ext>
            </a:extLst>
          </p:cNvPr>
          <p:cNvSpPr txBox="1"/>
          <p:nvPr/>
        </p:nvSpPr>
        <p:spPr>
          <a:xfrm>
            <a:off x="523461" y="2743692"/>
            <a:ext cx="40740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데이터를 저장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관리하며 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Client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의 요청을 </a:t>
            </a:r>
            <a:endParaRPr lang="en-US" altLang="ko-KR" sz="16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algn="r"/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매끄럽게 전달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처리 할 수 있도록 구현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1595CA-F1C8-4314-BBB0-F1CD9FB4F28D}"/>
              </a:ext>
            </a:extLst>
          </p:cNvPr>
          <p:cNvSpPr txBox="1"/>
          <p:nvPr/>
        </p:nvSpPr>
        <p:spPr>
          <a:xfrm>
            <a:off x="6583059" y="5497020"/>
            <a:ext cx="8328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SNG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5C86EB-CA28-469F-84AF-774632D2E05A}"/>
              </a:ext>
            </a:extLst>
          </p:cNvPr>
          <p:cNvSpPr txBox="1"/>
          <p:nvPr/>
        </p:nvSpPr>
        <p:spPr>
          <a:xfrm>
            <a:off x="6545879" y="5847512"/>
            <a:ext cx="52674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사용자가 자신의 공간에 물건 배치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 등 구현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여행중 획득한 기록을 확인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관리 등 구현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90900E-BDC4-4B4F-B972-EEAB0BE8F563}"/>
              </a:ext>
            </a:extLst>
          </p:cNvPr>
          <p:cNvSpPr txBox="1"/>
          <p:nvPr/>
        </p:nvSpPr>
        <p:spPr>
          <a:xfrm>
            <a:off x="8319509" y="2320210"/>
            <a:ext cx="84861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그 외</a:t>
            </a:r>
            <a:endParaRPr lang="en-US" altLang="ko-KR" sz="2000" b="1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FBE0E1D-DD63-4FFE-9E2F-81FF6B782BC6}"/>
              </a:ext>
            </a:extLst>
          </p:cNvPr>
          <p:cNvSpPr txBox="1"/>
          <p:nvPr/>
        </p:nvSpPr>
        <p:spPr>
          <a:xfrm>
            <a:off x="8364367" y="2672635"/>
            <a:ext cx="368820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Amazon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AWS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를 활용하여 서비스 배포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HTTPS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적용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  <a:p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Web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Application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구현</a:t>
            </a:r>
            <a:r>
              <a:rPr lang="en-US" altLang="ko-KR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</p:txBody>
      </p:sp>
      <p:grpSp>
        <p:nvGrpSpPr>
          <p:cNvPr id="83" name="Google Shape;10748;p60">
            <a:extLst>
              <a:ext uri="{FF2B5EF4-FFF2-40B4-BE49-F238E27FC236}">
                <a16:creationId xmlns:a16="http://schemas.microsoft.com/office/drawing/2014/main" id="{D623BEFD-447F-4EEA-8270-26ECF54EC5FA}"/>
              </a:ext>
            </a:extLst>
          </p:cNvPr>
          <p:cNvGrpSpPr/>
          <p:nvPr/>
        </p:nvGrpSpPr>
        <p:grpSpPr>
          <a:xfrm>
            <a:off x="4269707" y="3955361"/>
            <a:ext cx="885688" cy="892234"/>
            <a:chOff x="5771483" y="1515787"/>
            <a:chExt cx="357359" cy="357391"/>
          </a:xfrm>
          <a:solidFill>
            <a:srgbClr val="29436D"/>
          </a:solidFill>
        </p:grpSpPr>
        <p:sp>
          <p:nvSpPr>
            <p:cNvPr id="84" name="Google Shape;10749;p60">
              <a:extLst>
                <a:ext uri="{FF2B5EF4-FFF2-40B4-BE49-F238E27FC236}">
                  <a16:creationId xmlns:a16="http://schemas.microsoft.com/office/drawing/2014/main" id="{F0738738-2C1D-47BB-9F62-D69EC58AB943}"/>
                </a:ext>
              </a:extLst>
            </p:cNvPr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750;p60">
              <a:extLst>
                <a:ext uri="{FF2B5EF4-FFF2-40B4-BE49-F238E27FC236}">
                  <a16:creationId xmlns:a16="http://schemas.microsoft.com/office/drawing/2014/main" id="{FB2759B8-7411-443A-9F3A-D56454AD7F52}"/>
                </a:ext>
              </a:extLst>
            </p:cNvPr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751;p60">
              <a:extLst>
                <a:ext uri="{FF2B5EF4-FFF2-40B4-BE49-F238E27FC236}">
                  <a16:creationId xmlns:a16="http://schemas.microsoft.com/office/drawing/2014/main" id="{3226072A-C28F-456A-B4E1-E356FB0024C5}"/>
                </a:ext>
              </a:extLst>
            </p:cNvPr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752;p60">
              <a:extLst>
                <a:ext uri="{FF2B5EF4-FFF2-40B4-BE49-F238E27FC236}">
                  <a16:creationId xmlns:a16="http://schemas.microsoft.com/office/drawing/2014/main" id="{37896A11-ECC1-464B-AD79-64FAD9376E41}"/>
                </a:ext>
              </a:extLst>
            </p:cNvPr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12593;p62">
            <a:extLst>
              <a:ext uri="{FF2B5EF4-FFF2-40B4-BE49-F238E27FC236}">
                <a16:creationId xmlns:a16="http://schemas.microsoft.com/office/drawing/2014/main" id="{29710B99-5E6C-4D6D-85CA-4AA749598E70}"/>
              </a:ext>
            </a:extLst>
          </p:cNvPr>
          <p:cNvGrpSpPr/>
          <p:nvPr/>
        </p:nvGrpSpPr>
        <p:grpSpPr>
          <a:xfrm>
            <a:off x="7725064" y="3934039"/>
            <a:ext cx="987755" cy="886721"/>
            <a:chOff x="1865381" y="4277506"/>
            <a:chExt cx="396131" cy="355612"/>
          </a:xfrm>
          <a:solidFill>
            <a:srgbClr val="29436D"/>
          </a:solidFill>
        </p:grpSpPr>
        <p:sp>
          <p:nvSpPr>
            <p:cNvPr id="89" name="Google Shape;12594;p62">
              <a:extLst>
                <a:ext uri="{FF2B5EF4-FFF2-40B4-BE49-F238E27FC236}">
                  <a16:creationId xmlns:a16="http://schemas.microsoft.com/office/drawing/2014/main" id="{B6357596-D4D7-4F8E-A2DB-F296157DB2E8}"/>
                </a:ext>
              </a:extLst>
            </p:cNvPr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595;p62">
              <a:extLst>
                <a:ext uri="{FF2B5EF4-FFF2-40B4-BE49-F238E27FC236}">
                  <a16:creationId xmlns:a16="http://schemas.microsoft.com/office/drawing/2014/main" id="{A1B08FA6-5185-4B90-B049-629BD38E384E}"/>
                </a:ext>
              </a:extLst>
            </p:cNvPr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596;p62">
              <a:extLst>
                <a:ext uri="{FF2B5EF4-FFF2-40B4-BE49-F238E27FC236}">
                  <a16:creationId xmlns:a16="http://schemas.microsoft.com/office/drawing/2014/main" id="{CA547D6C-E78E-43BC-9E41-5F459A795014}"/>
                </a:ext>
              </a:extLst>
            </p:cNvPr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597;p62">
              <a:extLst>
                <a:ext uri="{FF2B5EF4-FFF2-40B4-BE49-F238E27FC236}">
                  <a16:creationId xmlns:a16="http://schemas.microsoft.com/office/drawing/2014/main" id="{FA373D0B-5CA6-430A-8597-07B07FC0AC49}"/>
                </a:ext>
              </a:extLst>
            </p:cNvPr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598;p62">
              <a:extLst>
                <a:ext uri="{FF2B5EF4-FFF2-40B4-BE49-F238E27FC236}">
                  <a16:creationId xmlns:a16="http://schemas.microsoft.com/office/drawing/2014/main" id="{CB13DA03-3343-4ED5-B651-B43E778E4355}"/>
                </a:ext>
              </a:extLst>
            </p:cNvPr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599;p62">
              <a:extLst>
                <a:ext uri="{FF2B5EF4-FFF2-40B4-BE49-F238E27FC236}">
                  <a16:creationId xmlns:a16="http://schemas.microsoft.com/office/drawing/2014/main" id="{A52D7D9C-6ECA-4C33-8CEB-03E4A85DD86F}"/>
                </a:ext>
              </a:extLst>
            </p:cNvPr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12237;p62">
            <a:extLst>
              <a:ext uri="{FF2B5EF4-FFF2-40B4-BE49-F238E27FC236}">
                <a16:creationId xmlns:a16="http://schemas.microsoft.com/office/drawing/2014/main" id="{473F3C3A-29CA-4109-8A5B-D384FD6D29E8}"/>
              </a:ext>
            </a:extLst>
          </p:cNvPr>
          <p:cNvGrpSpPr/>
          <p:nvPr/>
        </p:nvGrpSpPr>
        <p:grpSpPr>
          <a:xfrm>
            <a:off x="6121765" y="4021311"/>
            <a:ext cx="699375" cy="760334"/>
            <a:chOff x="2667058" y="1500293"/>
            <a:chExt cx="330231" cy="359015"/>
          </a:xfrm>
          <a:solidFill>
            <a:srgbClr val="29436D"/>
          </a:solidFill>
        </p:grpSpPr>
        <p:sp>
          <p:nvSpPr>
            <p:cNvPr id="96" name="Google Shape;12238;p62">
              <a:extLst>
                <a:ext uri="{FF2B5EF4-FFF2-40B4-BE49-F238E27FC236}">
                  <a16:creationId xmlns:a16="http://schemas.microsoft.com/office/drawing/2014/main" id="{F11EAA5C-D080-48F2-9379-BF763743C2DB}"/>
                </a:ext>
              </a:extLst>
            </p:cNvPr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239;p62">
              <a:extLst>
                <a:ext uri="{FF2B5EF4-FFF2-40B4-BE49-F238E27FC236}">
                  <a16:creationId xmlns:a16="http://schemas.microsoft.com/office/drawing/2014/main" id="{FECD377F-5011-49E5-BCEB-C19109055F0D}"/>
                </a:ext>
              </a:extLst>
            </p:cNvPr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240;p62">
              <a:extLst>
                <a:ext uri="{FF2B5EF4-FFF2-40B4-BE49-F238E27FC236}">
                  <a16:creationId xmlns:a16="http://schemas.microsoft.com/office/drawing/2014/main" id="{2B0B0650-EB13-4DF1-96C4-D870FF0DAE22}"/>
                </a:ext>
              </a:extLst>
            </p:cNvPr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241;p62">
              <a:extLst>
                <a:ext uri="{FF2B5EF4-FFF2-40B4-BE49-F238E27FC236}">
                  <a16:creationId xmlns:a16="http://schemas.microsoft.com/office/drawing/2014/main" id="{C02414A9-3A8B-481F-84DE-F46469E34CD2}"/>
                </a:ext>
              </a:extLst>
            </p:cNvPr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242;p62">
              <a:extLst>
                <a:ext uri="{FF2B5EF4-FFF2-40B4-BE49-F238E27FC236}">
                  <a16:creationId xmlns:a16="http://schemas.microsoft.com/office/drawing/2014/main" id="{95DF9E03-373A-4358-8F7F-0E3EA18EAA98}"/>
                </a:ext>
              </a:extLst>
            </p:cNvPr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243;p62">
              <a:extLst>
                <a:ext uri="{FF2B5EF4-FFF2-40B4-BE49-F238E27FC236}">
                  <a16:creationId xmlns:a16="http://schemas.microsoft.com/office/drawing/2014/main" id="{EEB3DB59-CDE9-497D-A55A-98B67301DB27}"/>
                </a:ext>
              </a:extLst>
            </p:cNvPr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244;p62">
              <a:extLst>
                <a:ext uri="{FF2B5EF4-FFF2-40B4-BE49-F238E27FC236}">
                  <a16:creationId xmlns:a16="http://schemas.microsoft.com/office/drawing/2014/main" id="{BEC2E12E-0768-4949-90BD-F5212C0EDDCB}"/>
                </a:ext>
              </a:extLst>
            </p:cNvPr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245;p62">
              <a:extLst>
                <a:ext uri="{FF2B5EF4-FFF2-40B4-BE49-F238E27FC236}">
                  <a16:creationId xmlns:a16="http://schemas.microsoft.com/office/drawing/2014/main" id="{15C1FFAE-6131-45C0-908F-785CBD832006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246;p62">
              <a:extLst>
                <a:ext uri="{FF2B5EF4-FFF2-40B4-BE49-F238E27FC236}">
                  <a16:creationId xmlns:a16="http://schemas.microsoft.com/office/drawing/2014/main" id="{7B67B742-7E97-4C23-9C93-58ED2F2ECFE7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247;p62">
              <a:extLst>
                <a:ext uri="{FF2B5EF4-FFF2-40B4-BE49-F238E27FC236}">
                  <a16:creationId xmlns:a16="http://schemas.microsoft.com/office/drawing/2014/main" id="{BC7699F2-1A15-4A97-94B5-775CCEF5A814}"/>
                </a:ext>
              </a:extLst>
            </p:cNvPr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248;p62">
              <a:extLst>
                <a:ext uri="{FF2B5EF4-FFF2-40B4-BE49-F238E27FC236}">
                  <a16:creationId xmlns:a16="http://schemas.microsoft.com/office/drawing/2014/main" id="{1ECD83FA-BD98-48C4-A5AB-037723E7F569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249;p62">
              <a:extLst>
                <a:ext uri="{FF2B5EF4-FFF2-40B4-BE49-F238E27FC236}">
                  <a16:creationId xmlns:a16="http://schemas.microsoft.com/office/drawing/2014/main" id="{0CCFF808-3FB2-4AB5-8802-879AF8117BA0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250;p62">
              <a:extLst>
                <a:ext uri="{FF2B5EF4-FFF2-40B4-BE49-F238E27FC236}">
                  <a16:creationId xmlns:a16="http://schemas.microsoft.com/office/drawing/2014/main" id="{E3CA133F-26B3-4E5B-AE1E-169D49B3EB87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251;p62">
              <a:extLst>
                <a:ext uri="{FF2B5EF4-FFF2-40B4-BE49-F238E27FC236}">
                  <a16:creationId xmlns:a16="http://schemas.microsoft.com/office/drawing/2014/main" id="{55A85824-ADCB-40EE-AA79-1A78C48FA845}"/>
                </a:ext>
              </a:extLst>
            </p:cNvPr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252;p62">
              <a:extLst>
                <a:ext uri="{FF2B5EF4-FFF2-40B4-BE49-F238E27FC236}">
                  <a16:creationId xmlns:a16="http://schemas.microsoft.com/office/drawing/2014/main" id="{54891A42-C58D-4F68-BB4D-CCBF02D936D1}"/>
                </a:ext>
              </a:extLst>
            </p:cNvPr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253;p62">
              <a:extLst>
                <a:ext uri="{FF2B5EF4-FFF2-40B4-BE49-F238E27FC236}">
                  <a16:creationId xmlns:a16="http://schemas.microsoft.com/office/drawing/2014/main" id="{04210CA0-F2D7-42FD-80CE-1033C3337E40}"/>
                </a:ext>
              </a:extLst>
            </p:cNvPr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254;p62">
              <a:extLst>
                <a:ext uri="{FF2B5EF4-FFF2-40B4-BE49-F238E27FC236}">
                  <a16:creationId xmlns:a16="http://schemas.microsoft.com/office/drawing/2014/main" id="{2C3CDCE5-2BB8-4A59-A6CB-15BC84ACDDFE}"/>
                </a:ext>
              </a:extLst>
            </p:cNvPr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255;p62">
              <a:extLst>
                <a:ext uri="{FF2B5EF4-FFF2-40B4-BE49-F238E27FC236}">
                  <a16:creationId xmlns:a16="http://schemas.microsoft.com/office/drawing/2014/main" id="{45DD4FD8-1318-48D3-9F4B-C6752EFC9DBD}"/>
                </a:ext>
              </a:extLst>
            </p:cNvPr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" name="Google Shape;11820;p61">
            <a:extLst>
              <a:ext uri="{FF2B5EF4-FFF2-40B4-BE49-F238E27FC236}">
                <a16:creationId xmlns:a16="http://schemas.microsoft.com/office/drawing/2014/main" id="{B811C462-A959-4AEF-B574-AA2A890B7F30}"/>
              </a:ext>
            </a:extLst>
          </p:cNvPr>
          <p:cNvGrpSpPr/>
          <p:nvPr/>
        </p:nvGrpSpPr>
        <p:grpSpPr>
          <a:xfrm>
            <a:off x="2501772" y="3923040"/>
            <a:ext cx="961862" cy="870087"/>
            <a:chOff x="2633105" y="2431859"/>
            <a:chExt cx="363243" cy="328585"/>
          </a:xfrm>
          <a:solidFill>
            <a:srgbClr val="29436D"/>
          </a:solidFill>
        </p:grpSpPr>
        <p:sp>
          <p:nvSpPr>
            <p:cNvPr id="115" name="Google Shape;11821;p61">
              <a:extLst>
                <a:ext uri="{FF2B5EF4-FFF2-40B4-BE49-F238E27FC236}">
                  <a16:creationId xmlns:a16="http://schemas.microsoft.com/office/drawing/2014/main" id="{1B124D10-AB79-4E98-A8DB-84A1DC60509D}"/>
                </a:ext>
              </a:extLst>
            </p:cNvPr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822;p61">
              <a:extLst>
                <a:ext uri="{FF2B5EF4-FFF2-40B4-BE49-F238E27FC236}">
                  <a16:creationId xmlns:a16="http://schemas.microsoft.com/office/drawing/2014/main" id="{7D13B5DA-D702-4D92-9500-881FB820448C}"/>
                </a:ext>
              </a:extLst>
            </p:cNvPr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823;p61">
              <a:extLst>
                <a:ext uri="{FF2B5EF4-FFF2-40B4-BE49-F238E27FC236}">
                  <a16:creationId xmlns:a16="http://schemas.microsoft.com/office/drawing/2014/main" id="{D65B861A-074D-4AD3-BF9F-78FF8B383712}"/>
                </a:ext>
              </a:extLst>
            </p:cNvPr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24;p61">
              <a:extLst>
                <a:ext uri="{FF2B5EF4-FFF2-40B4-BE49-F238E27FC236}">
                  <a16:creationId xmlns:a16="http://schemas.microsoft.com/office/drawing/2014/main" id="{B036B640-D67B-4A76-B677-5220EAA4F1EE}"/>
                </a:ext>
              </a:extLst>
            </p:cNvPr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825;p61">
              <a:extLst>
                <a:ext uri="{FF2B5EF4-FFF2-40B4-BE49-F238E27FC236}">
                  <a16:creationId xmlns:a16="http://schemas.microsoft.com/office/drawing/2014/main" id="{61B07797-C868-47F5-81CF-7CF503D69101}"/>
                </a:ext>
              </a:extLst>
            </p:cNvPr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1826;p61">
              <a:extLst>
                <a:ext uri="{FF2B5EF4-FFF2-40B4-BE49-F238E27FC236}">
                  <a16:creationId xmlns:a16="http://schemas.microsoft.com/office/drawing/2014/main" id="{29F5A4A8-A7C1-4B9E-8E44-3550392ACFCA}"/>
                </a:ext>
              </a:extLst>
            </p:cNvPr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1827;p61">
              <a:extLst>
                <a:ext uri="{FF2B5EF4-FFF2-40B4-BE49-F238E27FC236}">
                  <a16:creationId xmlns:a16="http://schemas.microsoft.com/office/drawing/2014/main" id="{2985EF32-2D78-41DB-8FA4-8132D881E53B}"/>
                </a:ext>
              </a:extLst>
            </p:cNvPr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1828;p61">
              <a:extLst>
                <a:ext uri="{FF2B5EF4-FFF2-40B4-BE49-F238E27FC236}">
                  <a16:creationId xmlns:a16="http://schemas.microsoft.com/office/drawing/2014/main" id="{EF1D6C0A-90DA-4D35-AAF2-B8127414E267}"/>
                </a:ext>
              </a:extLst>
            </p:cNvPr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8534;p54">
            <a:extLst>
              <a:ext uri="{FF2B5EF4-FFF2-40B4-BE49-F238E27FC236}">
                <a16:creationId xmlns:a16="http://schemas.microsoft.com/office/drawing/2014/main" id="{B8B8F559-9BC4-4F2C-AF42-DD9FA8A31864}"/>
              </a:ext>
            </a:extLst>
          </p:cNvPr>
          <p:cNvGrpSpPr/>
          <p:nvPr/>
        </p:nvGrpSpPr>
        <p:grpSpPr>
          <a:xfrm>
            <a:off x="1971466" y="2887384"/>
            <a:ext cx="7208123" cy="2994348"/>
            <a:chOff x="6796238" y="3158297"/>
            <a:chExt cx="1630319" cy="677257"/>
          </a:xfrm>
          <a:solidFill>
            <a:srgbClr val="29436D"/>
          </a:solidFill>
        </p:grpSpPr>
        <p:cxnSp>
          <p:nvCxnSpPr>
            <p:cNvPr id="148" name="Google Shape;8535;p54">
              <a:extLst>
                <a:ext uri="{FF2B5EF4-FFF2-40B4-BE49-F238E27FC236}">
                  <a16:creationId xmlns:a16="http://schemas.microsoft.com/office/drawing/2014/main" id="{179A706A-CB3F-4F37-BEC9-71A52214C435}"/>
                </a:ext>
              </a:extLst>
            </p:cNvPr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grpFill/>
            <a:ln w="9525" cap="flat" cmpd="sng">
              <a:solidFill>
                <a:srgbClr val="29436D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49" name="Google Shape;8536;p54">
              <a:extLst>
                <a:ext uri="{FF2B5EF4-FFF2-40B4-BE49-F238E27FC236}">
                  <a16:creationId xmlns:a16="http://schemas.microsoft.com/office/drawing/2014/main" id="{F89BA770-806E-47BA-951E-AAA1ABC0EE2E}"/>
                </a:ext>
              </a:extLst>
            </p:cNvPr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grpFill/>
            <a:ln w="9525" cap="flat" cmpd="sng">
              <a:solidFill>
                <a:srgbClr val="29436D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50" name="Google Shape;8537;p54">
              <a:extLst>
                <a:ext uri="{FF2B5EF4-FFF2-40B4-BE49-F238E27FC236}">
                  <a16:creationId xmlns:a16="http://schemas.microsoft.com/office/drawing/2014/main" id="{14FE1D6A-CBFF-45A9-B2D0-5E2FC0181FC4}"/>
                </a:ext>
              </a:extLst>
            </p:cNvPr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grpFill/>
            <a:ln w="9525" cap="flat" cmpd="sng">
              <a:solidFill>
                <a:srgbClr val="29436D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51" name="Google Shape;8538;p54">
              <a:extLst>
                <a:ext uri="{FF2B5EF4-FFF2-40B4-BE49-F238E27FC236}">
                  <a16:creationId xmlns:a16="http://schemas.microsoft.com/office/drawing/2014/main" id="{B4C1408B-EB05-4E9B-B02A-DCC0C981A89B}"/>
                </a:ext>
              </a:extLst>
            </p:cNvPr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grpFill/>
            <a:ln w="9525" cap="flat" cmpd="sng">
              <a:solidFill>
                <a:srgbClr val="29436D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152" name="Google Shape;8539;p54">
              <a:extLst>
                <a:ext uri="{FF2B5EF4-FFF2-40B4-BE49-F238E27FC236}">
                  <a16:creationId xmlns:a16="http://schemas.microsoft.com/office/drawing/2014/main" id="{BF8A1918-8374-403C-BDA2-519CFA776E7D}"/>
                </a:ext>
              </a:extLst>
            </p:cNvPr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  <a:grpFill/>
          </p:grpSpPr>
          <p:sp>
            <p:nvSpPr>
              <p:cNvPr id="153" name="Google Shape;8540;p54">
                <a:extLst>
                  <a:ext uri="{FF2B5EF4-FFF2-40B4-BE49-F238E27FC236}">
                    <a16:creationId xmlns:a16="http://schemas.microsoft.com/office/drawing/2014/main" id="{3B6B0EBE-7BCE-4CBB-952E-8200D3DB07CA}"/>
                  </a:ext>
                </a:extLst>
              </p:cNvPr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8541;p54">
                <a:extLst>
                  <a:ext uri="{FF2B5EF4-FFF2-40B4-BE49-F238E27FC236}">
                    <a16:creationId xmlns:a16="http://schemas.microsoft.com/office/drawing/2014/main" id="{2D797433-37F9-4B40-A057-5C5F92FB3A50}"/>
                  </a:ext>
                </a:extLst>
              </p:cNvPr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8542;p54">
                <a:extLst>
                  <a:ext uri="{FF2B5EF4-FFF2-40B4-BE49-F238E27FC236}">
                    <a16:creationId xmlns:a16="http://schemas.microsoft.com/office/drawing/2014/main" id="{EB594FF8-6F9C-4687-A91B-E000EF090B00}"/>
                  </a:ext>
                </a:extLst>
              </p:cNvPr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5179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F4755-A5F9-439E-A62D-926355B567E5}"/>
              </a:ext>
            </a:extLst>
          </p:cNvPr>
          <p:cNvSpPr txBox="1"/>
          <p:nvPr/>
        </p:nvSpPr>
        <p:spPr>
          <a:xfrm>
            <a:off x="523459" y="671731"/>
            <a:ext cx="6021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서비스 소개 </a:t>
            </a:r>
            <a:r>
              <a:rPr lang="ko-KR" altLang="en-US" sz="1600" dirty="0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내 여행 관리</a:t>
            </a:r>
            <a:endParaRPr lang="en-US" altLang="ko-KR" sz="1600" dirty="0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15698-6C55-41BD-AEF9-9472DE9C9866}"/>
              </a:ext>
            </a:extLst>
          </p:cNvPr>
          <p:cNvSpPr txBox="1"/>
          <p:nvPr/>
        </p:nvSpPr>
        <p:spPr>
          <a:xfrm>
            <a:off x="651238" y="1179666"/>
            <a:ext cx="10895495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2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여행자가 자신에 일정에 맞는 </a:t>
            </a:r>
            <a:r>
              <a:rPr lang="ko-KR" altLang="en-US" sz="2400" b="1" kern="0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여행지를 관리 서비스 </a:t>
            </a:r>
            <a:r>
              <a:rPr lang="ko-KR" altLang="en-US" sz="2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구현</a:t>
            </a:r>
            <a:r>
              <a:rPr lang="en-US" altLang="ko-KR" sz="2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7F75F624-E214-421D-8E4C-8A57744FF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26" y="1908308"/>
            <a:ext cx="2105067" cy="4587246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47E7224-3B34-4DE6-AE0B-606E989C99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944" y="1908307"/>
            <a:ext cx="2119554" cy="4587248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CBFB5232-5A6C-4961-8BDE-1E3C51B4E5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7718" y="1908306"/>
            <a:ext cx="2119554" cy="458724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2ACB530-2069-4CE5-8615-9656B94604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152" y="1956041"/>
            <a:ext cx="2119554" cy="4587247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5A1BF03F-EF7D-4BE5-9A7A-1F44DECCD9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405" y="1908306"/>
            <a:ext cx="2119554" cy="458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5FEEE0-E4A7-4727-8209-93843F9B1E0D}"/>
              </a:ext>
            </a:extLst>
          </p:cNvPr>
          <p:cNvSpPr/>
          <p:nvPr/>
        </p:nvSpPr>
        <p:spPr>
          <a:xfrm flipV="1">
            <a:off x="640086" y="570017"/>
            <a:ext cx="602844" cy="45719"/>
          </a:xfrm>
          <a:prstGeom prst="rect">
            <a:avLst/>
          </a:prstGeom>
          <a:solidFill>
            <a:srgbClr val="34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F4755-A5F9-439E-A62D-926355B567E5}"/>
              </a:ext>
            </a:extLst>
          </p:cNvPr>
          <p:cNvSpPr txBox="1"/>
          <p:nvPr/>
        </p:nvSpPr>
        <p:spPr>
          <a:xfrm>
            <a:off x="523459" y="671731"/>
            <a:ext cx="6021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서비스 소개 </a:t>
            </a:r>
            <a:r>
              <a:rPr lang="ko-KR" altLang="en-US" sz="160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모임 서비스</a:t>
            </a:r>
            <a:endParaRPr lang="en-US" altLang="ko-KR" sz="1600" dirty="0">
              <a:solidFill>
                <a:srgbClr val="34558B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15698-6C55-41BD-AEF9-9472DE9C9866}"/>
              </a:ext>
            </a:extLst>
          </p:cNvPr>
          <p:cNvSpPr txBox="1"/>
          <p:nvPr/>
        </p:nvSpPr>
        <p:spPr>
          <a:xfrm>
            <a:off x="651238" y="1179666"/>
            <a:ext cx="10895495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 fontAlgn="base" latinLnBrk="0">
              <a:tabLst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0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</a:tabLst>
            </a:pPr>
            <a:r>
              <a:rPr lang="ko-KR" altLang="en-US" sz="2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여행자가 자신에 일정에 맞는 </a:t>
            </a:r>
            <a:r>
              <a:rPr lang="ko-KR" altLang="en-US" sz="2400" b="1" kern="0" dirty="0" err="1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모임글을</a:t>
            </a:r>
            <a:r>
              <a:rPr lang="ko-KR" altLang="en-US" sz="2400" b="1" kern="0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작성하거나 모임에 참가 기능</a:t>
            </a:r>
            <a:r>
              <a:rPr lang="ko-KR" altLang="en-US" sz="2400" kern="0" dirty="0">
                <a:solidFill>
                  <a:srgbClr val="C00000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2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구현</a:t>
            </a:r>
            <a:r>
              <a:rPr lang="en-US" altLang="ko-KR" sz="2400" kern="0" dirty="0">
                <a:solidFill>
                  <a:srgbClr val="34558B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C800CEA-04AE-42DE-9979-C37787AB6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3158" y="1641331"/>
            <a:ext cx="2323118" cy="502781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6583335-8EB2-4AE8-A5AF-B573FE2472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862" y="1687598"/>
            <a:ext cx="2323119" cy="502781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94FEBDA-DCB6-40C5-9255-071C1A3743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566" y="1641331"/>
            <a:ext cx="2323118" cy="502781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EEBA718-8A11-48AF-9746-93FEF92609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69" y="1687600"/>
            <a:ext cx="2323119" cy="502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458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</TotalTime>
  <Words>803</Words>
  <Application>Microsoft Office PowerPoint</Application>
  <PresentationFormat>와이드스크린</PresentationFormat>
  <Paragraphs>222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나눔스퀘어라운드 ExtraBold</vt:lpstr>
      <vt:lpstr>맑은 고딕</vt:lpstr>
      <vt:lpstr>함초롬돋움</vt:lpstr>
      <vt:lpstr>Arial</vt:lpstr>
      <vt:lpstr>Arial Black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박재홍(2017184014)</dc:creator>
  <cp:lastModifiedBy>김의진(2016184005)</cp:lastModifiedBy>
  <cp:revision>20</cp:revision>
  <dcterms:created xsi:type="dcterms:W3CDTF">2021-12-05T14:45:38Z</dcterms:created>
  <dcterms:modified xsi:type="dcterms:W3CDTF">2022-05-04T06:57:25Z</dcterms:modified>
</cp:coreProperties>
</file>

<file path=docProps/thumbnail.jpeg>
</file>